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6" r:id="rId1"/>
  </p:sldMasterIdLst>
  <p:notesMasterIdLst>
    <p:notesMasterId r:id="rId125"/>
  </p:notesMasterIdLst>
  <p:handoutMasterIdLst>
    <p:handoutMasterId r:id="rId126"/>
  </p:handoutMasterIdLst>
  <p:sldIdLst>
    <p:sldId id="423" r:id="rId2"/>
    <p:sldId id="422" r:id="rId3"/>
    <p:sldId id="385" r:id="rId4"/>
    <p:sldId id="421" r:id="rId5"/>
    <p:sldId id="387" r:id="rId6"/>
    <p:sldId id="388" r:id="rId7"/>
    <p:sldId id="389" r:id="rId8"/>
    <p:sldId id="390" r:id="rId9"/>
    <p:sldId id="391" r:id="rId10"/>
    <p:sldId id="392" r:id="rId11"/>
    <p:sldId id="393" r:id="rId12"/>
    <p:sldId id="394" r:id="rId13"/>
    <p:sldId id="395" r:id="rId14"/>
    <p:sldId id="396" r:id="rId15"/>
    <p:sldId id="397" r:id="rId16"/>
    <p:sldId id="398" r:id="rId17"/>
    <p:sldId id="399" r:id="rId18"/>
    <p:sldId id="400" r:id="rId19"/>
    <p:sldId id="401" r:id="rId20"/>
    <p:sldId id="402" r:id="rId21"/>
    <p:sldId id="403" r:id="rId22"/>
    <p:sldId id="404" r:id="rId23"/>
    <p:sldId id="405" r:id="rId24"/>
    <p:sldId id="425" r:id="rId25"/>
    <p:sldId id="406" r:id="rId26"/>
    <p:sldId id="416" r:id="rId27"/>
    <p:sldId id="417" r:id="rId28"/>
    <p:sldId id="418" r:id="rId29"/>
    <p:sldId id="419" r:id="rId30"/>
    <p:sldId id="420" r:id="rId31"/>
    <p:sldId id="410" r:id="rId32"/>
    <p:sldId id="411" r:id="rId33"/>
    <p:sldId id="412" r:id="rId34"/>
    <p:sldId id="413" r:id="rId35"/>
    <p:sldId id="414" r:id="rId36"/>
    <p:sldId id="415" r:id="rId37"/>
    <p:sldId id="303" r:id="rId38"/>
    <p:sldId id="424" r:id="rId39"/>
    <p:sldId id="304" r:id="rId40"/>
    <p:sldId id="305" r:id="rId41"/>
    <p:sldId id="426" r:id="rId42"/>
    <p:sldId id="428" r:id="rId43"/>
    <p:sldId id="427" r:id="rId44"/>
    <p:sldId id="429" r:id="rId45"/>
    <p:sldId id="432" r:id="rId46"/>
    <p:sldId id="430" r:id="rId47"/>
    <p:sldId id="433" r:id="rId48"/>
    <p:sldId id="431" r:id="rId49"/>
    <p:sldId id="434" r:id="rId50"/>
    <p:sldId id="438" r:id="rId51"/>
    <p:sldId id="307" r:id="rId52"/>
    <p:sldId id="308" r:id="rId53"/>
    <p:sldId id="435" r:id="rId54"/>
    <p:sldId id="313" r:id="rId55"/>
    <p:sldId id="314" r:id="rId56"/>
    <p:sldId id="315" r:id="rId57"/>
    <p:sldId id="316" r:id="rId58"/>
    <p:sldId id="317" r:id="rId59"/>
    <p:sldId id="318" r:id="rId60"/>
    <p:sldId id="319" r:id="rId61"/>
    <p:sldId id="436" r:id="rId62"/>
    <p:sldId id="320" r:id="rId63"/>
    <p:sldId id="321" r:id="rId64"/>
    <p:sldId id="322" r:id="rId65"/>
    <p:sldId id="323" r:id="rId66"/>
    <p:sldId id="324" r:id="rId67"/>
    <p:sldId id="326" r:id="rId68"/>
    <p:sldId id="327" r:id="rId69"/>
    <p:sldId id="437" r:id="rId70"/>
    <p:sldId id="328" r:id="rId71"/>
    <p:sldId id="329" r:id="rId72"/>
    <p:sldId id="330" r:id="rId73"/>
    <p:sldId id="331" r:id="rId74"/>
    <p:sldId id="332" r:id="rId75"/>
    <p:sldId id="333" r:id="rId76"/>
    <p:sldId id="334" r:id="rId77"/>
    <p:sldId id="335" r:id="rId78"/>
    <p:sldId id="336" r:id="rId79"/>
    <p:sldId id="337" r:id="rId80"/>
    <p:sldId id="338" r:id="rId81"/>
    <p:sldId id="339" r:id="rId82"/>
    <p:sldId id="340" r:id="rId83"/>
    <p:sldId id="341" r:id="rId84"/>
    <p:sldId id="343" r:id="rId85"/>
    <p:sldId id="345" r:id="rId86"/>
    <p:sldId id="346" r:id="rId87"/>
    <p:sldId id="347" r:id="rId88"/>
    <p:sldId id="348" r:id="rId89"/>
    <p:sldId id="349" r:id="rId90"/>
    <p:sldId id="350" r:id="rId91"/>
    <p:sldId id="351" r:id="rId92"/>
    <p:sldId id="352" r:id="rId93"/>
    <p:sldId id="353" r:id="rId94"/>
    <p:sldId id="354" r:id="rId95"/>
    <p:sldId id="355" r:id="rId96"/>
    <p:sldId id="356" r:id="rId97"/>
    <p:sldId id="357" r:id="rId98"/>
    <p:sldId id="358" r:id="rId99"/>
    <p:sldId id="359" r:id="rId100"/>
    <p:sldId id="360" r:id="rId101"/>
    <p:sldId id="361" r:id="rId102"/>
    <p:sldId id="362" r:id="rId103"/>
    <p:sldId id="363" r:id="rId104"/>
    <p:sldId id="364" r:id="rId105"/>
    <p:sldId id="365" r:id="rId106"/>
    <p:sldId id="366" r:id="rId107"/>
    <p:sldId id="367" r:id="rId108"/>
    <p:sldId id="368" r:id="rId109"/>
    <p:sldId id="369" r:id="rId110"/>
    <p:sldId id="370" r:id="rId111"/>
    <p:sldId id="372" r:id="rId112"/>
    <p:sldId id="373" r:id="rId113"/>
    <p:sldId id="374" r:id="rId114"/>
    <p:sldId id="375" r:id="rId115"/>
    <p:sldId id="376" r:id="rId116"/>
    <p:sldId id="377" r:id="rId117"/>
    <p:sldId id="378" r:id="rId118"/>
    <p:sldId id="379" r:id="rId119"/>
    <p:sldId id="380" r:id="rId120"/>
    <p:sldId id="381" r:id="rId121"/>
    <p:sldId id="382" r:id="rId122"/>
    <p:sldId id="383" r:id="rId123"/>
    <p:sldId id="384" r:id="rId124"/>
  </p:sldIdLst>
  <p:sldSz cx="9144000" cy="6858000" type="screen4x3"/>
  <p:notesSz cx="6858000" cy="9144000"/>
  <p:custDataLst>
    <p:tags r:id="rId127"/>
  </p:custDataLst>
  <p:defaultTextStyle>
    <a:defPPr>
      <a:defRPr lang="de-DE"/>
    </a:defPPr>
    <a:lvl1pPr algn="ctr" rtl="0" fontAlgn="base">
      <a:spcBef>
        <a:spcPct val="0"/>
      </a:spcBef>
      <a:spcAft>
        <a:spcPct val="0"/>
      </a:spcAft>
      <a:defRPr sz="2000" kern="1200">
        <a:solidFill>
          <a:schemeClr val="tx1"/>
        </a:solidFill>
        <a:latin typeface="Arial" charset="0"/>
        <a:ea typeface="+mn-ea"/>
        <a:cs typeface="Arial" charset="0"/>
      </a:defRPr>
    </a:lvl1pPr>
    <a:lvl2pPr marL="457200" algn="ctr" rtl="0" fontAlgn="base">
      <a:spcBef>
        <a:spcPct val="0"/>
      </a:spcBef>
      <a:spcAft>
        <a:spcPct val="0"/>
      </a:spcAft>
      <a:defRPr sz="2000" kern="1200">
        <a:solidFill>
          <a:schemeClr val="tx1"/>
        </a:solidFill>
        <a:latin typeface="Arial" charset="0"/>
        <a:ea typeface="+mn-ea"/>
        <a:cs typeface="Arial" charset="0"/>
      </a:defRPr>
    </a:lvl2pPr>
    <a:lvl3pPr marL="914400" algn="ctr" rtl="0" fontAlgn="base">
      <a:spcBef>
        <a:spcPct val="0"/>
      </a:spcBef>
      <a:spcAft>
        <a:spcPct val="0"/>
      </a:spcAft>
      <a:defRPr sz="2000" kern="1200">
        <a:solidFill>
          <a:schemeClr val="tx1"/>
        </a:solidFill>
        <a:latin typeface="Arial" charset="0"/>
        <a:ea typeface="+mn-ea"/>
        <a:cs typeface="Arial" charset="0"/>
      </a:defRPr>
    </a:lvl3pPr>
    <a:lvl4pPr marL="1371600" algn="ctr" rtl="0" fontAlgn="base">
      <a:spcBef>
        <a:spcPct val="0"/>
      </a:spcBef>
      <a:spcAft>
        <a:spcPct val="0"/>
      </a:spcAft>
      <a:defRPr sz="2000" kern="1200">
        <a:solidFill>
          <a:schemeClr val="tx1"/>
        </a:solidFill>
        <a:latin typeface="Arial" charset="0"/>
        <a:ea typeface="+mn-ea"/>
        <a:cs typeface="Arial" charset="0"/>
      </a:defRPr>
    </a:lvl4pPr>
    <a:lvl5pPr marL="1828800" algn="ctr" rtl="0" fontAlgn="base">
      <a:spcBef>
        <a:spcPct val="0"/>
      </a:spcBef>
      <a:spcAft>
        <a:spcPct val="0"/>
      </a:spcAft>
      <a:defRPr sz="2000" kern="1200">
        <a:solidFill>
          <a:schemeClr val="tx1"/>
        </a:solidFill>
        <a:latin typeface="Arial" charset="0"/>
        <a:ea typeface="+mn-ea"/>
        <a:cs typeface="Arial" charset="0"/>
      </a:defRPr>
    </a:lvl5pPr>
    <a:lvl6pPr marL="2286000" algn="l" defTabSz="914400" rtl="0" eaLnBrk="1" latinLnBrk="0" hangingPunct="1">
      <a:defRPr sz="2000" kern="1200">
        <a:solidFill>
          <a:schemeClr val="tx1"/>
        </a:solidFill>
        <a:latin typeface="Arial" charset="0"/>
        <a:ea typeface="+mn-ea"/>
        <a:cs typeface="Arial" charset="0"/>
      </a:defRPr>
    </a:lvl6pPr>
    <a:lvl7pPr marL="2743200" algn="l" defTabSz="914400" rtl="0" eaLnBrk="1" latinLnBrk="0" hangingPunct="1">
      <a:defRPr sz="2000" kern="1200">
        <a:solidFill>
          <a:schemeClr val="tx1"/>
        </a:solidFill>
        <a:latin typeface="Arial" charset="0"/>
        <a:ea typeface="+mn-ea"/>
        <a:cs typeface="Arial" charset="0"/>
      </a:defRPr>
    </a:lvl7pPr>
    <a:lvl8pPr marL="3200400" algn="l" defTabSz="914400" rtl="0" eaLnBrk="1" latinLnBrk="0" hangingPunct="1">
      <a:defRPr sz="2000" kern="1200">
        <a:solidFill>
          <a:schemeClr val="tx1"/>
        </a:solidFill>
        <a:latin typeface="Arial" charset="0"/>
        <a:ea typeface="+mn-ea"/>
        <a:cs typeface="Arial" charset="0"/>
      </a:defRPr>
    </a:lvl8pPr>
    <a:lvl9pPr marL="3657600" algn="l" defTabSz="914400" rtl="0" eaLnBrk="1" latinLnBrk="0" hangingPunct="1">
      <a:defRPr sz="2000" kern="1200">
        <a:solidFill>
          <a:schemeClr val="tx1"/>
        </a:solidFill>
        <a:latin typeface="Arial" charset="0"/>
        <a:ea typeface="+mn-ea"/>
        <a:cs typeface="Arial"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FC000"/>
    <a:srgbClr val="BDBDB5"/>
    <a:srgbClr val="FF0000"/>
    <a:srgbClr val="D2D2FF"/>
    <a:srgbClr val="EAEAEA"/>
    <a:srgbClr val="DDDDDD"/>
    <a:srgbClr val="DCDCDC"/>
    <a:srgbClr val="292929"/>
    <a:srgbClr val="96969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013" autoAdjust="0"/>
    <p:restoredTop sz="84624" autoAdjust="0"/>
  </p:normalViewPr>
  <p:slideViewPr>
    <p:cSldViewPr>
      <p:cViewPr varScale="1">
        <p:scale>
          <a:sx n="94" d="100"/>
          <a:sy n="94" d="100"/>
        </p:scale>
        <p:origin x="-1080" y="-72"/>
      </p:cViewPr>
      <p:guideLst>
        <p:guide orient="horz" pos="2160"/>
        <p:guide pos="2880"/>
      </p:guideLst>
    </p:cSldViewPr>
  </p:slideViewPr>
  <p:outlineViewPr>
    <p:cViewPr>
      <p:scale>
        <a:sx n="33" d="100"/>
        <a:sy n="33" d="100"/>
      </p:scale>
      <p:origin x="0" y="0"/>
    </p:cViewPr>
    <p:sldLst>
      <p:sld r:id="rId1" collapse="1"/>
      <p:sld r:id="rId2" collapse="1"/>
      <p:sld r:id="rId3" collapse="1"/>
      <p:sld r:id="rId4" collapse="1"/>
      <p:sld r:id="rId5" collapse="1"/>
      <p:sld r:id="rId6" collapse="1"/>
      <p:sld r:id="rId7" collapse="1"/>
      <p:sld r:id="rId8" collapse="1"/>
      <p:sld r:id="rId9" collapse="1"/>
      <p:sld r:id="rId10" collapse="1"/>
      <p:sld r:id="rId11" collapse="1"/>
      <p:sld r:id="rId12" collapse="1"/>
      <p:sld r:id="rId13" collapse="1"/>
    </p:sldLst>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presProps" Target="pres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viewProps" Target="view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theme" Target="theme/theme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tags" Target="tags/tag1.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s>
</file>

<file path=ppt/_rels/viewProps.xml.rels><?xml version="1.0" encoding="UTF-8" standalone="yes"?>
<Relationships xmlns="http://schemas.openxmlformats.org/package/2006/relationships"><Relationship Id="rId8" Type="http://schemas.openxmlformats.org/officeDocument/2006/relationships/slide" Target="slides/slide45.xml"/><Relationship Id="rId13" Type="http://schemas.openxmlformats.org/officeDocument/2006/relationships/slide" Target="slides/slide110.xml"/><Relationship Id="rId3" Type="http://schemas.openxmlformats.org/officeDocument/2006/relationships/slide" Target="slides/slide18.xml"/><Relationship Id="rId7" Type="http://schemas.openxmlformats.org/officeDocument/2006/relationships/slide" Target="slides/slide39.xml"/><Relationship Id="rId12" Type="http://schemas.openxmlformats.org/officeDocument/2006/relationships/slide" Target="slides/slide109.xml"/><Relationship Id="rId2" Type="http://schemas.openxmlformats.org/officeDocument/2006/relationships/slide" Target="slides/slide16.xml"/><Relationship Id="rId1" Type="http://schemas.openxmlformats.org/officeDocument/2006/relationships/slide" Target="slides/slide14.xml"/><Relationship Id="rId6" Type="http://schemas.openxmlformats.org/officeDocument/2006/relationships/slide" Target="slides/slide31.xml"/><Relationship Id="rId11" Type="http://schemas.openxmlformats.org/officeDocument/2006/relationships/slide" Target="slides/slide52.xml"/><Relationship Id="rId5" Type="http://schemas.openxmlformats.org/officeDocument/2006/relationships/slide" Target="slides/slide30.xml"/><Relationship Id="rId10" Type="http://schemas.openxmlformats.org/officeDocument/2006/relationships/slide" Target="slides/slide49.xml"/><Relationship Id="rId4" Type="http://schemas.openxmlformats.org/officeDocument/2006/relationships/slide" Target="slides/slide29.xml"/><Relationship Id="rId9" Type="http://schemas.openxmlformats.org/officeDocument/2006/relationships/slide" Target="slides/slide4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0.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65.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266"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200"/>
            </a:lvl1pPr>
          </a:lstStyle>
          <a:p>
            <a:endParaRPr lang="en-US"/>
          </a:p>
        </p:txBody>
      </p:sp>
      <p:sp>
        <p:nvSpPr>
          <p:cNvPr id="11267" name="Rectangle 3"/>
          <p:cNvSpPr>
            <a:spLocks noGrp="1" noChangeArrowheads="1"/>
          </p:cNvSpPr>
          <p:nvPr>
            <p:ph type="dt" sz="quarter"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vl1pPr>
          </a:lstStyle>
          <a:p>
            <a:endParaRPr lang="en-US"/>
          </a:p>
        </p:txBody>
      </p:sp>
      <p:sp>
        <p:nvSpPr>
          <p:cNvPr id="11268" name="Rectangle 4"/>
          <p:cNvSpPr>
            <a:spLocks noGrp="1" noChangeArrowheads="1"/>
          </p:cNvSpPr>
          <p:nvPr>
            <p:ph type="ftr" sz="quarter" idx="2"/>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a:defRPr sz="1200"/>
            </a:lvl1pPr>
          </a:lstStyle>
          <a:p>
            <a:endParaRPr lang="en-US"/>
          </a:p>
        </p:txBody>
      </p:sp>
      <p:sp>
        <p:nvSpPr>
          <p:cNvPr id="11269" name="Rectangle 5"/>
          <p:cNvSpPr>
            <a:spLocks noGrp="1" noChangeArrowheads="1"/>
          </p:cNvSpPr>
          <p:nvPr>
            <p:ph type="sldNum" sz="quarter" idx="3"/>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vl1pPr>
          </a:lstStyle>
          <a:p>
            <a:fld id="{1DAE7D27-F55D-45CF-B991-C18CA3FB56BE}" type="slidenum">
              <a:rPr lang="en-US"/>
              <a:pPr/>
              <a:t>‹#›</a:t>
            </a:fld>
            <a:endParaRPr lang="en-US"/>
          </a:p>
        </p:txBody>
      </p:sp>
    </p:spTree>
    <p:extLst>
      <p:ext uri="{BB962C8B-B14F-4D97-AF65-F5344CB8AC3E}">
        <p14:creationId xmlns:p14="http://schemas.microsoft.com/office/powerpoint/2010/main" val="206937872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290"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200"/>
            </a:lvl1pPr>
          </a:lstStyle>
          <a:p>
            <a:endParaRPr lang="en-US"/>
          </a:p>
        </p:txBody>
      </p:sp>
      <p:sp>
        <p:nvSpPr>
          <p:cNvPr id="12291" name="Rectangle 3"/>
          <p:cNvSpPr>
            <a:spLocks noGrp="1" noChangeArrowheads="1"/>
          </p:cNvSpPr>
          <p:nvPr>
            <p:ph type="dt"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vl1pPr>
          </a:lstStyle>
          <a:p>
            <a:endParaRPr lang="en-US"/>
          </a:p>
        </p:txBody>
      </p:sp>
      <p:sp>
        <p:nvSpPr>
          <p:cNvPr id="12292"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12293" name="Rectangle 5"/>
          <p:cNvSpPr>
            <a:spLocks noGrp="1" noChangeArrowheads="1"/>
          </p:cNvSpPr>
          <p:nvPr>
            <p:ph type="body" sz="quarter" idx="3"/>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smtClean="0"/>
              <a:t>Textmasterformate durch Klicken bearbeiten</a:t>
            </a:r>
          </a:p>
          <a:p>
            <a:pPr lvl="1"/>
            <a:r>
              <a:rPr lang="en-US" smtClean="0"/>
              <a:t>Zweite Ebene</a:t>
            </a:r>
          </a:p>
          <a:p>
            <a:pPr lvl="2"/>
            <a:r>
              <a:rPr lang="en-US" smtClean="0"/>
              <a:t>Dritte Ebene</a:t>
            </a:r>
          </a:p>
          <a:p>
            <a:pPr lvl="3"/>
            <a:r>
              <a:rPr lang="en-US" smtClean="0"/>
              <a:t>Vierte Ebene</a:t>
            </a:r>
          </a:p>
          <a:p>
            <a:pPr lvl="4"/>
            <a:r>
              <a:rPr lang="en-US" smtClean="0"/>
              <a:t>Fünfte Ebene</a:t>
            </a:r>
          </a:p>
        </p:txBody>
      </p:sp>
      <p:sp>
        <p:nvSpPr>
          <p:cNvPr id="12294" name="Rectangle 6"/>
          <p:cNvSpPr>
            <a:spLocks noGrp="1" noChangeArrowheads="1"/>
          </p:cNvSpPr>
          <p:nvPr>
            <p:ph type="ftr" sz="quarter" idx="4"/>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a:defRPr sz="1200"/>
            </a:lvl1pPr>
          </a:lstStyle>
          <a:p>
            <a:endParaRPr lang="en-US"/>
          </a:p>
        </p:txBody>
      </p:sp>
      <p:sp>
        <p:nvSpPr>
          <p:cNvPr id="12295" name="Rectangle 7"/>
          <p:cNvSpPr>
            <a:spLocks noGrp="1" noChangeArrowheads="1"/>
          </p:cNvSpPr>
          <p:nvPr>
            <p:ph type="sldNum" sz="quarter" idx="5"/>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vl1pPr>
          </a:lstStyle>
          <a:p>
            <a:fld id="{15D6D826-65B1-4E8C-AC06-DCB79A6EB024}" type="slidenum">
              <a:rPr lang="en-US"/>
              <a:pPr/>
              <a:t>‹#›</a:t>
            </a:fld>
            <a:endParaRPr lang="en-US"/>
          </a:p>
        </p:txBody>
      </p:sp>
    </p:spTree>
    <p:extLst>
      <p:ext uri="{BB962C8B-B14F-4D97-AF65-F5344CB8AC3E}">
        <p14:creationId xmlns:p14="http://schemas.microsoft.com/office/powerpoint/2010/main" val="238039631"/>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Arial" charset="0"/>
      </a:defRPr>
    </a:lvl1pPr>
    <a:lvl2pPr marL="457200" algn="l" rtl="0" fontAlgn="base">
      <a:spcBef>
        <a:spcPct val="30000"/>
      </a:spcBef>
      <a:spcAft>
        <a:spcPct val="0"/>
      </a:spcAft>
      <a:defRPr sz="1200" kern="1200">
        <a:solidFill>
          <a:schemeClr val="tx1"/>
        </a:solidFill>
        <a:latin typeface="Arial" charset="0"/>
        <a:ea typeface="+mn-ea"/>
        <a:cs typeface="Arial" charset="0"/>
      </a:defRPr>
    </a:lvl2pPr>
    <a:lvl3pPr marL="914400" algn="l" rtl="0" fontAlgn="base">
      <a:spcBef>
        <a:spcPct val="30000"/>
      </a:spcBef>
      <a:spcAft>
        <a:spcPct val="0"/>
      </a:spcAft>
      <a:defRPr sz="1200" kern="1200">
        <a:solidFill>
          <a:schemeClr val="tx1"/>
        </a:solidFill>
        <a:latin typeface="Arial" charset="0"/>
        <a:ea typeface="+mn-ea"/>
        <a:cs typeface="Arial" charset="0"/>
      </a:defRPr>
    </a:lvl3pPr>
    <a:lvl4pPr marL="1371600" algn="l" rtl="0" fontAlgn="base">
      <a:spcBef>
        <a:spcPct val="30000"/>
      </a:spcBef>
      <a:spcAft>
        <a:spcPct val="0"/>
      </a:spcAft>
      <a:defRPr sz="1200" kern="1200">
        <a:solidFill>
          <a:schemeClr val="tx1"/>
        </a:solidFill>
        <a:latin typeface="Arial" charset="0"/>
        <a:ea typeface="+mn-ea"/>
        <a:cs typeface="Arial" charset="0"/>
      </a:defRPr>
    </a:lvl4pPr>
    <a:lvl5pPr marL="1828800" algn="l" rtl="0" fontAlgn="base">
      <a:spcBef>
        <a:spcPct val="30000"/>
      </a:spcBef>
      <a:spcAft>
        <a:spcPct val="0"/>
      </a:spcAft>
      <a:defRPr sz="1200" kern="1200">
        <a:solidFill>
          <a:schemeClr val="tx1"/>
        </a:solidFill>
        <a:latin typeface="Arial" charset="0"/>
        <a:ea typeface="+mn-ea"/>
        <a:cs typeface="Arial"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34C448E-D0BB-4003-965B-941A363B0518}" type="slidenum">
              <a:rPr lang="en-US" smtClean="0"/>
              <a:pPr/>
              <a:t>4</a:t>
            </a:fld>
            <a:endParaRPr lang="en-US"/>
          </a:p>
        </p:txBody>
      </p:sp>
    </p:spTree>
    <p:extLst>
      <p:ext uri="{BB962C8B-B14F-4D97-AF65-F5344CB8AC3E}">
        <p14:creationId xmlns:p14="http://schemas.microsoft.com/office/powerpoint/2010/main" val="30575457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79086" eaLnBrk="0" hangingPunct="0">
              <a:defRPr sz="2000">
                <a:solidFill>
                  <a:schemeClr val="tx1"/>
                </a:solidFill>
                <a:latin typeface="Times New Roman" pitchFamily="18" charset="0"/>
              </a:defRPr>
            </a:lvl1pPr>
            <a:lvl2pPr marL="614048" indent="-236172" defTabSz="879086" eaLnBrk="0" hangingPunct="0">
              <a:defRPr sz="2000">
                <a:solidFill>
                  <a:schemeClr val="tx1"/>
                </a:solidFill>
                <a:latin typeface="Times New Roman" pitchFamily="18" charset="0"/>
              </a:defRPr>
            </a:lvl2pPr>
            <a:lvl3pPr marL="944690" indent="-188938" defTabSz="879086" eaLnBrk="0" hangingPunct="0">
              <a:defRPr sz="2000">
                <a:solidFill>
                  <a:schemeClr val="tx1"/>
                </a:solidFill>
                <a:latin typeface="Times New Roman" pitchFamily="18" charset="0"/>
              </a:defRPr>
            </a:lvl3pPr>
            <a:lvl4pPr marL="1322565" indent="-188938" defTabSz="879086" eaLnBrk="0" hangingPunct="0">
              <a:defRPr sz="2000">
                <a:solidFill>
                  <a:schemeClr val="tx1"/>
                </a:solidFill>
                <a:latin typeface="Times New Roman" pitchFamily="18" charset="0"/>
              </a:defRPr>
            </a:lvl4pPr>
            <a:lvl5pPr marL="1700441" indent="-188938" defTabSz="879086" eaLnBrk="0" hangingPunct="0">
              <a:defRPr sz="2000">
                <a:solidFill>
                  <a:schemeClr val="tx1"/>
                </a:solidFill>
                <a:latin typeface="Times New Roman" pitchFamily="18" charset="0"/>
              </a:defRPr>
            </a:lvl5pPr>
            <a:lvl6pPr marL="2078317" indent="-188938" defTabSz="879086" eaLnBrk="0" fontAlgn="base" hangingPunct="0">
              <a:spcBef>
                <a:spcPct val="0"/>
              </a:spcBef>
              <a:spcAft>
                <a:spcPct val="0"/>
              </a:spcAft>
              <a:defRPr sz="2000">
                <a:solidFill>
                  <a:schemeClr val="tx1"/>
                </a:solidFill>
                <a:latin typeface="Times New Roman" pitchFamily="18" charset="0"/>
              </a:defRPr>
            </a:lvl6pPr>
            <a:lvl7pPr marL="2456193" indent="-188938" defTabSz="879086" eaLnBrk="0" fontAlgn="base" hangingPunct="0">
              <a:spcBef>
                <a:spcPct val="0"/>
              </a:spcBef>
              <a:spcAft>
                <a:spcPct val="0"/>
              </a:spcAft>
              <a:defRPr sz="2000">
                <a:solidFill>
                  <a:schemeClr val="tx1"/>
                </a:solidFill>
                <a:latin typeface="Times New Roman" pitchFamily="18" charset="0"/>
              </a:defRPr>
            </a:lvl7pPr>
            <a:lvl8pPr marL="2834069" indent="-188938" defTabSz="879086" eaLnBrk="0" fontAlgn="base" hangingPunct="0">
              <a:spcBef>
                <a:spcPct val="0"/>
              </a:spcBef>
              <a:spcAft>
                <a:spcPct val="0"/>
              </a:spcAft>
              <a:defRPr sz="2000">
                <a:solidFill>
                  <a:schemeClr val="tx1"/>
                </a:solidFill>
                <a:latin typeface="Times New Roman" pitchFamily="18" charset="0"/>
              </a:defRPr>
            </a:lvl8pPr>
            <a:lvl9pPr marL="3211944" indent="-188938" defTabSz="879086" eaLnBrk="0" fontAlgn="base" hangingPunct="0">
              <a:spcBef>
                <a:spcPct val="0"/>
              </a:spcBef>
              <a:spcAft>
                <a:spcPct val="0"/>
              </a:spcAft>
              <a:defRPr sz="2000">
                <a:solidFill>
                  <a:schemeClr val="tx1"/>
                </a:solidFill>
                <a:latin typeface="Times New Roman" pitchFamily="18" charset="0"/>
              </a:defRPr>
            </a:lvl9pPr>
          </a:lstStyle>
          <a:p>
            <a:pPr eaLnBrk="1" hangingPunct="1"/>
            <a:r>
              <a:rPr lang="de-DE" altLang="en-US" sz="1200"/>
              <a:t>Vorlesung 7: Visualisierung von Multiparameter Daten</a:t>
            </a:r>
          </a:p>
        </p:txBody>
      </p:sp>
      <p:sp>
        <p:nvSpPr>
          <p:cNvPr id="10649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79086" eaLnBrk="0" hangingPunct="0">
              <a:defRPr sz="2000">
                <a:solidFill>
                  <a:schemeClr val="tx1"/>
                </a:solidFill>
                <a:latin typeface="Times New Roman" pitchFamily="18" charset="0"/>
              </a:defRPr>
            </a:lvl1pPr>
            <a:lvl2pPr marL="614048" indent="-236172" defTabSz="879086" eaLnBrk="0" hangingPunct="0">
              <a:defRPr sz="2000">
                <a:solidFill>
                  <a:schemeClr val="tx1"/>
                </a:solidFill>
                <a:latin typeface="Times New Roman" pitchFamily="18" charset="0"/>
              </a:defRPr>
            </a:lvl2pPr>
            <a:lvl3pPr marL="944690" indent="-188938" defTabSz="879086" eaLnBrk="0" hangingPunct="0">
              <a:defRPr sz="2000">
                <a:solidFill>
                  <a:schemeClr val="tx1"/>
                </a:solidFill>
                <a:latin typeface="Times New Roman" pitchFamily="18" charset="0"/>
              </a:defRPr>
            </a:lvl3pPr>
            <a:lvl4pPr marL="1322565" indent="-188938" defTabSz="879086" eaLnBrk="0" hangingPunct="0">
              <a:defRPr sz="2000">
                <a:solidFill>
                  <a:schemeClr val="tx1"/>
                </a:solidFill>
                <a:latin typeface="Times New Roman" pitchFamily="18" charset="0"/>
              </a:defRPr>
            </a:lvl4pPr>
            <a:lvl5pPr marL="1700441" indent="-188938" defTabSz="879086" eaLnBrk="0" hangingPunct="0">
              <a:defRPr sz="2000">
                <a:solidFill>
                  <a:schemeClr val="tx1"/>
                </a:solidFill>
                <a:latin typeface="Times New Roman" pitchFamily="18" charset="0"/>
              </a:defRPr>
            </a:lvl5pPr>
            <a:lvl6pPr marL="2078317" indent="-188938" defTabSz="879086" eaLnBrk="0" fontAlgn="base" hangingPunct="0">
              <a:spcBef>
                <a:spcPct val="0"/>
              </a:spcBef>
              <a:spcAft>
                <a:spcPct val="0"/>
              </a:spcAft>
              <a:defRPr sz="2000">
                <a:solidFill>
                  <a:schemeClr val="tx1"/>
                </a:solidFill>
                <a:latin typeface="Times New Roman" pitchFamily="18" charset="0"/>
              </a:defRPr>
            </a:lvl6pPr>
            <a:lvl7pPr marL="2456193" indent="-188938" defTabSz="879086" eaLnBrk="0" fontAlgn="base" hangingPunct="0">
              <a:spcBef>
                <a:spcPct val="0"/>
              </a:spcBef>
              <a:spcAft>
                <a:spcPct val="0"/>
              </a:spcAft>
              <a:defRPr sz="2000">
                <a:solidFill>
                  <a:schemeClr val="tx1"/>
                </a:solidFill>
                <a:latin typeface="Times New Roman" pitchFamily="18" charset="0"/>
              </a:defRPr>
            </a:lvl7pPr>
            <a:lvl8pPr marL="2834069" indent="-188938" defTabSz="879086" eaLnBrk="0" fontAlgn="base" hangingPunct="0">
              <a:spcBef>
                <a:spcPct val="0"/>
              </a:spcBef>
              <a:spcAft>
                <a:spcPct val="0"/>
              </a:spcAft>
              <a:defRPr sz="2000">
                <a:solidFill>
                  <a:schemeClr val="tx1"/>
                </a:solidFill>
                <a:latin typeface="Times New Roman" pitchFamily="18" charset="0"/>
              </a:defRPr>
            </a:lvl8pPr>
            <a:lvl9pPr marL="3211944" indent="-188938" defTabSz="879086" eaLnBrk="0" fontAlgn="base" hangingPunct="0">
              <a:spcBef>
                <a:spcPct val="0"/>
              </a:spcBef>
              <a:spcAft>
                <a:spcPct val="0"/>
              </a:spcAft>
              <a:defRPr sz="2000">
                <a:solidFill>
                  <a:schemeClr val="tx1"/>
                </a:solidFill>
                <a:latin typeface="Times New Roman" pitchFamily="18" charset="0"/>
              </a:defRPr>
            </a:lvl9pPr>
          </a:lstStyle>
          <a:p>
            <a:pPr eaLnBrk="1" hangingPunct="1"/>
            <a:fld id="{C47B172A-9EBC-4707-BB8C-E4D8B9DFDF6A}" type="slidenum">
              <a:rPr lang="de-DE" altLang="en-US" sz="1200"/>
              <a:pPr eaLnBrk="1" hangingPunct="1"/>
              <a:t>49</a:t>
            </a:fld>
            <a:endParaRPr lang="de-DE" altLang="en-US" sz="1200"/>
          </a:p>
        </p:txBody>
      </p:sp>
      <p:sp>
        <p:nvSpPr>
          <p:cNvPr id="106500" name="Rectangle 2"/>
          <p:cNvSpPr>
            <a:spLocks noGrp="1" noRot="1" noChangeAspect="1" noChangeArrowheads="1" noTextEdit="1"/>
          </p:cNvSpPr>
          <p:nvPr>
            <p:ph type="sldImg"/>
          </p:nvPr>
        </p:nvSpPr>
        <p:spPr>
          <a:ln/>
        </p:spPr>
      </p:sp>
      <p:sp>
        <p:nvSpPr>
          <p:cNvPr id="10650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de-DE" altLang="en-US" smtClean="0"/>
              <a:t>Source:</a:t>
            </a:r>
          </a:p>
          <a:p>
            <a:pPr eaLnBrk="1" hangingPunct="1"/>
            <a:r>
              <a:rPr lang="de-DE" altLang="en-US" smtClean="0"/>
              <a:t> http://www.vrvis.at/vis/research/fdl-vis/</a:t>
            </a:r>
          </a:p>
          <a:p>
            <a:pPr eaLnBrk="1" hangingPunct="1"/>
            <a:r>
              <a:rPr lang="de-DE" altLang="en-US" smtClean="0"/>
              <a:t> Doleisch, Helmut; Gasser, Martin; Hauser, Helwig: "Interactive Feature Specification for Focus+Context Visualization of Complex Simulation Data.", In: Proceedings of the 5th Joint IEEE TCVG - EUROGRAPHICS Symposium on Visualization, VisSym‘03 (2003) 239-248</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147B15E-B30F-45DC-A643-8C080ED2C181}" type="slidenum">
              <a:rPr lang="en-US" altLang="en-US"/>
              <a:pPr/>
              <a:t>15</a:t>
            </a:fld>
            <a:endParaRPr lang="en-US" altLang="en-US"/>
          </a:p>
        </p:txBody>
      </p:sp>
      <p:sp>
        <p:nvSpPr>
          <p:cNvPr id="336898" name="Rectangle 2"/>
          <p:cNvSpPr>
            <a:spLocks noGrp="1" noRot="1" noChangeAspect="1" noChangeArrowheads="1" noTextEdit="1"/>
          </p:cNvSpPr>
          <p:nvPr>
            <p:ph type="sldImg"/>
          </p:nvPr>
        </p:nvSpPr>
        <p:spPr>
          <a:ln/>
        </p:spPr>
      </p:sp>
      <p:sp>
        <p:nvSpPr>
          <p:cNvPr id="336899" name="Rectangle 3"/>
          <p:cNvSpPr>
            <a:spLocks noGrp="1" noChangeArrowheads="1"/>
          </p:cNvSpPr>
          <p:nvPr>
            <p:ph type="body" idx="1"/>
          </p:nvPr>
        </p:nvSpPr>
        <p:spPr/>
        <p:txBody>
          <a:bodyPr/>
          <a:lstStyle/>
          <a:p>
            <a:r>
              <a:rPr lang="en-US" altLang="en-US"/>
              <a:t>Very well suited for visualizations that require lots of computation time due to e.g. very large data or time-consuming visualizations algorithms</a:t>
            </a:r>
            <a:endParaRPr lang="de-DE"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34C448E-D0BB-4003-965B-941A363B0518}" type="slidenum">
              <a:rPr lang="en-US" smtClean="0"/>
              <a:pPr/>
              <a:t>24</a:t>
            </a:fld>
            <a:endParaRPr lang="en-US"/>
          </a:p>
        </p:txBody>
      </p:sp>
    </p:spTree>
    <p:extLst>
      <p:ext uri="{BB962C8B-B14F-4D97-AF65-F5344CB8AC3E}">
        <p14:creationId xmlns:p14="http://schemas.microsoft.com/office/powerpoint/2010/main" val="30575457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8294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txBody>
          <a:bodyPr/>
          <a:lstStyle/>
          <a:p>
            <a:r>
              <a:rPr lang="en-US" altLang="en-US" sz="2200" dirty="0" smtClean="0">
                <a:latin typeface="Lucida Grande" charset="0"/>
                <a:ea typeface="Lucida Grande" charset="0"/>
                <a:cs typeface="Lucida Grande" charset="0"/>
                <a:sym typeface="Lucida Grande" charset="0"/>
              </a:rPr>
              <a:t>Background information is important.</a:t>
            </a:r>
          </a:p>
          <a:p>
            <a:endParaRPr lang="en-US" altLang="en-US" sz="2200" dirty="0" smtClean="0">
              <a:latin typeface="Lucida Grande" charset="0"/>
              <a:ea typeface="Lucida Grande" charset="0"/>
              <a:cs typeface="Lucida Grande" charset="0"/>
              <a:sym typeface="Lucida Grande" charset="0"/>
            </a:endParaRPr>
          </a:p>
          <a:p>
            <a:r>
              <a:rPr lang="en-US" altLang="en-US" sz="2200" dirty="0" smtClean="0">
                <a:latin typeface="Lucida Grande" charset="0"/>
                <a:ea typeface="Lucida Grande" charset="0"/>
                <a:cs typeface="Lucida Grande" charset="0"/>
                <a:sym typeface="Lucida Grande" charset="0"/>
              </a:rPr>
              <a:t>Note </a:t>
            </a:r>
            <a:r>
              <a:rPr lang="en-US" altLang="en-US" sz="2200" dirty="0">
                <a:latin typeface="Lucida Grande" charset="0"/>
                <a:ea typeface="Lucida Grande" charset="0"/>
                <a:cs typeface="Lucida Grande" charset="0"/>
                <a:sym typeface="Lucida Grande" charset="0"/>
              </a:rPr>
              <a:t>how the perception of the image changes with the additional knowledge of this painting being Van Gogh‘s last painting. While most of the time perception issues are not that dramatic in visualization we still need to be aware of the problem of humans interpreting images</a:t>
            </a:r>
            <a:r>
              <a:rPr lang="en-US" altLang="en-US" sz="2200" dirty="0" smtClean="0">
                <a:latin typeface="Lucida Grande" charset="0"/>
                <a:ea typeface="Lucida Grande" charset="0"/>
                <a:cs typeface="Lucida Grande" charset="0"/>
                <a:sym typeface="Lucida Grande" charset="0"/>
              </a:rPr>
              <a:t>.</a:t>
            </a:r>
          </a:p>
          <a:p>
            <a:endParaRPr lang="en-US" altLang="en-US" sz="2200" dirty="0" smtClean="0">
              <a:latin typeface="Lucida Grande" charset="0"/>
              <a:ea typeface="Lucida Grande" charset="0"/>
              <a:cs typeface="Lucida Grande" charset="0"/>
              <a:sym typeface="Lucida Grande" charset="0"/>
            </a:endParaRPr>
          </a:p>
          <a:p>
            <a:r>
              <a:rPr lang="en-US" altLang="en-US" sz="2200" dirty="0" smtClean="0">
                <a:latin typeface="Lucida Grande" charset="0"/>
                <a:ea typeface="Lucida Grande" charset="0"/>
                <a:cs typeface="Lucida Grande" charset="0"/>
                <a:sym typeface="Lucida Grande" charset="0"/>
              </a:rPr>
              <a:t>Remark</a:t>
            </a:r>
            <a:r>
              <a:rPr lang="en-US" altLang="en-US" sz="2200" dirty="0">
                <a:latin typeface="Lucida Grande" charset="0"/>
                <a:ea typeface="Lucida Grande" charset="0"/>
                <a:cs typeface="Lucida Grande" charset="0"/>
                <a:sym typeface="Lucida Grande" charset="0"/>
              </a:rPr>
              <a:t>: it‘s debatable whether this is actually van Gogh‘s very last painting but it was definitely one of his last.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Arial" charset="0"/>
                <a:ea typeface="+mn-ea"/>
                <a:cs typeface="Arial" charset="0"/>
              </a:rPr>
              <a:t>Red/Green</a:t>
            </a:r>
          </a:p>
          <a:p>
            <a:r>
              <a:rPr lang="en-US" sz="1200" b="0" i="0" u="none" strike="noStrike" kern="1200" baseline="0" dirty="0" smtClean="0">
                <a:solidFill>
                  <a:schemeClr val="tx1"/>
                </a:solidFill>
                <a:latin typeface="Arial" charset="0"/>
                <a:ea typeface="+mn-ea"/>
                <a:cs typeface="Arial" charset="0"/>
              </a:rPr>
              <a:t>• Lack of or mutations in red or green cones</a:t>
            </a:r>
          </a:p>
          <a:p>
            <a:r>
              <a:rPr lang="en-US" sz="1200" b="0" i="0" u="none" strike="noStrike" kern="1200" baseline="0" dirty="0" smtClean="0">
                <a:solidFill>
                  <a:schemeClr val="tx1"/>
                </a:solidFill>
                <a:latin typeface="Arial" charset="0"/>
                <a:ea typeface="+mn-ea"/>
                <a:cs typeface="Arial" charset="0"/>
              </a:rPr>
              <a:t>• Genes located on the X chromosome (women have 2, men have 1)</a:t>
            </a:r>
          </a:p>
          <a:p>
            <a:r>
              <a:rPr lang="en-US" sz="1200" b="0" i="0" u="none" strike="noStrike" kern="1200" baseline="0" dirty="0" smtClean="0">
                <a:solidFill>
                  <a:schemeClr val="tx1"/>
                </a:solidFill>
                <a:latin typeface="Arial" charset="0"/>
                <a:ea typeface="+mn-ea"/>
                <a:cs typeface="Arial" charset="0"/>
              </a:rPr>
              <a:t>• 10% of men, less than 1% of women</a:t>
            </a:r>
          </a:p>
          <a:p>
            <a:endParaRPr lang="en-US" sz="1200" b="0" i="0" u="none" strike="noStrike" kern="1200" baseline="0" dirty="0" smtClean="0">
              <a:solidFill>
                <a:schemeClr val="tx1"/>
              </a:solidFill>
              <a:latin typeface="Arial" charset="0"/>
              <a:ea typeface="+mn-ea"/>
              <a:cs typeface="Arial" charset="0"/>
            </a:endParaRPr>
          </a:p>
          <a:p>
            <a:r>
              <a:rPr lang="en-US" sz="1200" b="0" i="0" u="none" strike="noStrike" kern="1200" baseline="0" dirty="0" smtClean="0">
                <a:solidFill>
                  <a:schemeClr val="tx1"/>
                </a:solidFill>
                <a:latin typeface="Arial" charset="0"/>
                <a:ea typeface="+mn-ea"/>
                <a:cs typeface="Arial" charset="0"/>
              </a:rPr>
              <a:t>Blue/Yellow</a:t>
            </a:r>
          </a:p>
          <a:p>
            <a:r>
              <a:rPr lang="en-US" sz="1200" b="0" i="0" u="none" strike="noStrike" kern="1200" baseline="0" dirty="0" smtClean="0">
                <a:solidFill>
                  <a:schemeClr val="tx1"/>
                </a:solidFill>
                <a:latin typeface="Arial" charset="0"/>
                <a:ea typeface="+mn-ea"/>
                <a:cs typeface="Arial" charset="0"/>
              </a:rPr>
              <a:t>• Equally found in men &amp; women</a:t>
            </a:r>
          </a:p>
          <a:p>
            <a:r>
              <a:rPr lang="en-US" sz="1200" b="0" i="0" u="none" strike="noStrike" kern="1200" baseline="0" dirty="0" smtClean="0">
                <a:solidFill>
                  <a:schemeClr val="tx1"/>
                </a:solidFill>
                <a:latin typeface="Arial" charset="0"/>
                <a:ea typeface="+mn-ea"/>
                <a:cs typeface="Arial" charset="0"/>
              </a:rPr>
              <a:t>• mutation in short wave cone</a:t>
            </a:r>
          </a:p>
          <a:p>
            <a:endParaRPr lang="en-US" sz="1200" b="0" i="0" u="none" strike="noStrike" kern="1200" baseline="0" dirty="0" smtClean="0">
              <a:solidFill>
                <a:schemeClr val="tx1"/>
              </a:solidFill>
              <a:latin typeface="Arial" charset="0"/>
              <a:ea typeface="+mn-ea"/>
              <a:cs typeface="Arial" charset="0"/>
            </a:endParaRPr>
          </a:p>
          <a:p>
            <a:endParaRPr lang="en-US" dirty="0"/>
          </a:p>
        </p:txBody>
      </p:sp>
      <p:sp>
        <p:nvSpPr>
          <p:cNvPr id="4" name="Slide Number Placeholder 3"/>
          <p:cNvSpPr>
            <a:spLocks noGrp="1"/>
          </p:cNvSpPr>
          <p:nvPr>
            <p:ph type="sldNum" sz="quarter" idx="10"/>
          </p:nvPr>
        </p:nvSpPr>
        <p:spPr/>
        <p:txBody>
          <a:bodyPr/>
          <a:lstStyle/>
          <a:p>
            <a:fld id="{15D6D826-65B1-4E8C-AC06-DCB79A6EB024}" type="slidenum">
              <a:rPr lang="en-US" smtClean="0"/>
              <a:pPr/>
              <a:t>28</a:t>
            </a:fld>
            <a:endParaRPr lang="en-US"/>
          </a:p>
        </p:txBody>
      </p:sp>
    </p:spTree>
    <p:extLst>
      <p:ext uri="{BB962C8B-B14F-4D97-AF65-F5344CB8AC3E}">
        <p14:creationId xmlns:p14="http://schemas.microsoft.com/office/powerpoint/2010/main" val="13553127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a general guideline and may not hold up</a:t>
            </a:r>
            <a:r>
              <a:rPr lang="en-US" baseline="0" dirty="0" smtClean="0"/>
              <a:t> in all instances.</a:t>
            </a:r>
          </a:p>
          <a:p>
            <a:endParaRPr lang="en-US" baseline="0" dirty="0" smtClean="0"/>
          </a:p>
          <a:p>
            <a:r>
              <a:rPr lang="en-US" baseline="0" dirty="0" smtClean="0"/>
              <a:t>Temperature:</a:t>
            </a:r>
          </a:p>
          <a:p>
            <a:r>
              <a:rPr lang="en-US" baseline="0" dirty="0" smtClean="0"/>
              <a:t>What colors go with warm/hot?</a:t>
            </a:r>
          </a:p>
          <a:p>
            <a:pPr marL="0" marR="0" indent="0" algn="l" defTabSz="914400" rtl="0" eaLnBrk="1" fontAlgn="base" latinLnBrk="0" hangingPunct="1">
              <a:lnSpc>
                <a:spcPct val="100000"/>
              </a:lnSpc>
              <a:spcBef>
                <a:spcPct val="30000"/>
              </a:spcBef>
              <a:spcAft>
                <a:spcPct val="0"/>
              </a:spcAft>
              <a:buClrTx/>
              <a:buSzTx/>
              <a:buFontTx/>
              <a:buNone/>
              <a:tabLst/>
              <a:defRPr/>
            </a:pPr>
            <a:r>
              <a:rPr lang="en-US" baseline="0" dirty="0" smtClean="0"/>
              <a:t>What colors go with cold?</a:t>
            </a:r>
          </a:p>
          <a:p>
            <a:endParaRPr lang="en-US" dirty="0" smtClean="0"/>
          </a:p>
          <a:p>
            <a:r>
              <a:rPr lang="en-US" dirty="0" smtClean="0"/>
              <a:t>Taste:</a:t>
            </a:r>
          </a:p>
          <a:p>
            <a:r>
              <a:rPr lang="en-US" dirty="0" smtClean="0"/>
              <a:t>Possible tastes: spicy, bitter, sweet</a:t>
            </a:r>
          </a:p>
          <a:p>
            <a:r>
              <a:rPr lang="en-US" dirty="0" smtClean="0"/>
              <a:t>Colors? (red, green, yellow/pink)</a:t>
            </a:r>
          </a:p>
          <a:p>
            <a:endParaRPr lang="en-US" dirty="0"/>
          </a:p>
        </p:txBody>
      </p:sp>
      <p:sp>
        <p:nvSpPr>
          <p:cNvPr id="4" name="Slide Number Placeholder 3"/>
          <p:cNvSpPr>
            <a:spLocks noGrp="1"/>
          </p:cNvSpPr>
          <p:nvPr>
            <p:ph type="sldNum" sz="quarter" idx="10"/>
          </p:nvPr>
        </p:nvSpPr>
        <p:spPr/>
        <p:txBody>
          <a:bodyPr/>
          <a:lstStyle/>
          <a:p>
            <a:fld id="{15D6D826-65B1-4E8C-AC06-DCB79A6EB024}" type="slidenum">
              <a:rPr lang="en-US" smtClean="0"/>
              <a:pPr/>
              <a:t>29</a:t>
            </a:fld>
            <a:endParaRPr lang="en-US"/>
          </a:p>
        </p:txBody>
      </p:sp>
    </p:spTree>
    <p:extLst>
      <p:ext uri="{BB962C8B-B14F-4D97-AF65-F5344CB8AC3E}">
        <p14:creationId xmlns:p14="http://schemas.microsoft.com/office/powerpoint/2010/main" val="41111742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a general guideline and may not hold up</a:t>
            </a:r>
            <a:r>
              <a:rPr lang="en-US" baseline="0" dirty="0" smtClean="0"/>
              <a:t> in all instances.</a:t>
            </a:r>
          </a:p>
          <a:p>
            <a:endParaRPr lang="en-US" baseline="0" dirty="0" smtClean="0"/>
          </a:p>
          <a:p>
            <a:r>
              <a:rPr lang="en-US" baseline="0" dirty="0" smtClean="0"/>
              <a:t>Temperature:</a:t>
            </a:r>
          </a:p>
          <a:p>
            <a:r>
              <a:rPr lang="en-US" baseline="0" dirty="0" smtClean="0"/>
              <a:t>What colors go with warm/hot?</a:t>
            </a:r>
          </a:p>
          <a:p>
            <a:pPr marL="0" marR="0" indent="0" algn="l" defTabSz="914400" rtl="0" eaLnBrk="1" fontAlgn="base" latinLnBrk="0" hangingPunct="1">
              <a:lnSpc>
                <a:spcPct val="100000"/>
              </a:lnSpc>
              <a:spcBef>
                <a:spcPct val="30000"/>
              </a:spcBef>
              <a:spcAft>
                <a:spcPct val="0"/>
              </a:spcAft>
              <a:buClrTx/>
              <a:buSzTx/>
              <a:buFontTx/>
              <a:buNone/>
              <a:tabLst/>
              <a:defRPr/>
            </a:pPr>
            <a:r>
              <a:rPr lang="en-US" baseline="0" dirty="0" smtClean="0"/>
              <a:t>What colors go with cold?</a:t>
            </a:r>
          </a:p>
          <a:p>
            <a:endParaRPr lang="en-US" dirty="0" smtClean="0"/>
          </a:p>
          <a:p>
            <a:r>
              <a:rPr lang="en-US" dirty="0" smtClean="0"/>
              <a:t>Taste:</a:t>
            </a:r>
          </a:p>
          <a:p>
            <a:r>
              <a:rPr lang="en-US" dirty="0" smtClean="0"/>
              <a:t>Possible tastes: spicy, bitter, sweet</a:t>
            </a:r>
          </a:p>
          <a:p>
            <a:r>
              <a:rPr lang="en-US" dirty="0" smtClean="0"/>
              <a:t>Colors? (red, green, yellow/pink)</a:t>
            </a:r>
          </a:p>
          <a:p>
            <a:endParaRPr lang="en-US" dirty="0"/>
          </a:p>
        </p:txBody>
      </p:sp>
      <p:sp>
        <p:nvSpPr>
          <p:cNvPr id="4" name="Slide Number Placeholder 3"/>
          <p:cNvSpPr>
            <a:spLocks noGrp="1"/>
          </p:cNvSpPr>
          <p:nvPr>
            <p:ph type="sldNum" sz="quarter" idx="10"/>
          </p:nvPr>
        </p:nvSpPr>
        <p:spPr/>
        <p:txBody>
          <a:bodyPr/>
          <a:lstStyle/>
          <a:p>
            <a:fld id="{15D6D826-65B1-4E8C-AC06-DCB79A6EB024}" type="slidenum">
              <a:rPr lang="en-US" smtClean="0"/>
              <a:pPr/>
              <a:t>30</a:t>
            </a:fld>
            <a:endParaRPr lang="en-US"/>
          </a:p>
        </p:txBody>
      </p:sp>
    </p:spTree>
    <p:extLst>
      <p:ext uri="{BB962C8B-B14F-4D97-AF65-F5344CB8AC3E}">
        <p14:creationId xmlns:p14="http://schemas.microsoft.com/office/powerpoint/2010/main" val="41111742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Table / Spreadsheet (Excel)</a:t>
            </a:r>
            <a:br>
              <a:rPr lang="en-US" dirty="0" smtClean="0"/>
            </a:br>
            <a:r>
              <a:rPr lang="en-US" dirty="0" smtClean="0"/>
              <a:t>Scalar, Vector, Tensor</a:t>
            </a:r>
            <a:r>
              <a:rPr lang="en-US" baseline="0" dirty="0" smtClean="0"/>
              <a:t> Fields</a:t>
            </a:r>
          </a:p>
          <a:p>
            <a:r>
              <a:rPr lang="en-US" baseline="0" dirty="0" smtClean="0"/>
              <a:t>Images (Photos)</a:t>
            </a:r>
          </a:p>
          <a:p>
            <a:r>
              <a:rPr lang="en-US" baseline="0" dirty="0" smtClean="0"/>
              <a:t>Videos</a:t>
            </a:r>
          </a:p>
          <a:p>
            <a:r>
              <a:rPr lang="en-US" baseline="0" dirty="0" smtClean="0"/>
              <a:t>Text</a:t>
            </a:r>
          </a:p>
          <a:p>
            <a:r>
              <a:rPr lang="en-US" baseline="0" dirty="0" smtClean="0"/>
              <a:t>HTML, XML (Trees)</a:t>
            </a:r>
          </a:p>
          <a:p>
            <a:r>
              <a:rPr lang="en-US" baseline="0" smtClean="0"/>
              <a:t>Graphs</a:t>
            </a:r>
            <a:endParaRPr lang="en-US" baseline="0" dirty="0" smtClean="0"/>
          </a:p>
        </p:txBody>
      </p:sp>
      <p:sp>
        <p:nvSpPr>
          <p:cNvPr id="4" name="Slide Number Placeholder 3"/>
          <p:cNvSpPr>
            <a:spLocks noGrp="1"/>
          </p:cNvSpPr>
          <p:nvPr>
            <p:ph type="sldNum" sz="quarter" idx="10"/>
          </p:nvPr>
        </p:nvSpPr>
        <p:spPr/>
        <p:txBody>
          <a:bodyPr/>
          <a:lstStyle/>
          <a:p>
            <a:fld id="{15D6D826-65B1-4E8C-AC06-DCB79A6EB024}" type="slidenum">
              <a:rPr lang="en-US" smtClean="0"/>
              <a:pPr/>
              <a:t>38</a:t>
            </a:fld>
            <a:endParaRPr lang="en-US"/>
          </a:p>
        </p:txBody>
      </p:sp>
    </p:spTree>
    <p:extLst>
      <p:ext uri="{BB962C8B-B14F-4D97-AF65-F5344CB8AC3E}">
        <p14:creationId xmlns:p14="http://schemas.microsoft.com/office/powerpoint/2010/main" val="12095456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79086" eaLnBrk="0" hangingPunct="0">
              <a:defRPr sz="2000">
                <a:solidFill>
                  <a:schemeClr val="tx1"/>
                </a:solidFill>
                <a:latin typeface="Times New Roman" pitchFamily="18" charset="0"/>
              </a:defRPr>
            </a:lvl1pPr>
            <a:lvl2pPr marL="614048" indent="-236172" defTabSz="879086" eaLnBrk="0" hangingPunct="0">
              <a:defRPr sz="2000">
                <a:solidFill>
                  <a:schemeClr val="tx1"/>
                </a:solidFill>
                <a:latin typeface="Times New Roman" pitchFamily="18" charset="0"/>
              </a:defRPr>
            </a:lvl2pPr>
            <a:lvl3pPr marL="944690" indent="-188938" defTabSz="879086" eaLnBrk="0" hangingPunct="0">
              <a:defRPr sz="2000">
                <a:solidFill>
                  <a:schemeClr val="tx1"/>
                </a:solidFill>
                <a:latin typeface="Times New Roman" pitchFamily="18" charset="0"/>
              </a:defRPr>
            </a:lvl3pPr>
            <a:lvl4pPr marL="1322565" indent="-188938" defTabSz="879086" eaLnBrk="0" hangingPunct="0">
              <a:defRPr sz="2000">
                <a:solidFill>
                  <a:schemeClr val="tx1"/>
                </a:solidFill>
                <a:latin typeface="Times New Roman" pitchFamily="18" charset="0"/>
              </a:defRPr>
            </a:lvl4pPr>
            <a:lvl5pPr marL="1700441" indent="-188938" defTabSz="879086" eaLnBrk="0" hangingPunct="0">
              <a:defRPr sz="2000">
                <a:solidFill>
                  <a:schemeClr val="tx1"/>
                </a:solidFill>
                <a:latin typeface="Times New Roman" pitchFamily="18" charset="0"/>
              </a:defRPr>
            </a:lvl5pPr>
            <a:lvl6pPr marL="2078317" indent="-188938" defTabSz="879086" eaLnBrk="0" fontAlgn="base" hangingPunct="0">
              <a:spcBef>
                <a:spcPct val="0"/>
              </a:spcBef>
              <a:spcAft>
                <a:spcPct val="0"/>
              </a:spcAft>
              <a:defRPr sz="2000">
                <a:solidFill>
                  <a:schemeClr val="tx1"/>
                </a:solidFill>
                <a:latin typeface="Times New Roman" pitchFamily="18" charset="0"/>
              </a:defRPr>
            </a:lvl6pPr>
            <a:lvl7pPr marL="2456193" indent="-188938" defTabSz="879086" eaLnBrk="0" fontAlgn="base" hangingPunct="0">
              <a:spcBef>
                <a:spcPct val="0"/>
              </a:spcBef>
              <a:spcAft>
                <a:spcPct val="0"/>
              </a:spcAft>
              <a:defRPr sz="2000">
                <a:solidFill>
                  <a:schemeClr val="tx1"/>
                </a:solidFill>
                <a:latin typeface="Times New Roman" pitchFamily="18" charset="0"/>
              </a:defRPr>
            </a:lvl7pPr>
            <a:lvl8pPr marL="2834069" indent="-188938" defTabSz="879086" eaLnBrk="0" fontAlgn="base" hangingPunct="0">
              <a:spcBef>
                <a:spcPct val="0"/>
              </a:spcBef>
              <a:spcAft>
                <a:spcPct val="0"/>
              </a:spcAft>
              <a:defRPr sz="2000">
                <a:solidFill>
                  <a:schemeClr val="tx1"/>
                </a:solidFill>
                <a:latin typeface="Times New Roman" pitchFamily="18" charset="0"/>
              </a:defRPr>
            </a:lvl8pPr>
            <a:lvl9pPr marL="3211944" indent="-188938" defTabSz="879086" eaLnBrk="0" fontAlgn="base" hangingPunct="0">
              <a:spcBef>
                <a:spcPct val="0"/>
              </a:spcBef>
              <a:spcAft>
                <a:spcPct val="0"/>
              </a:spcAft>
              <a:defRPr sz="2000">
                <a:solidFill>
                  <a:schemeClr val="tx1"/>
                </a:solidFill>
                <a:latin typeface="Times New Roman" pitchFamily="18" charset="0"/>
              </a:defRPr>
            </a:lvl9pPr>
          </a:lstStyle>
          <a:p>
            <a:pPr eaLnBrk="1" hangingPunct="1"/>
            <a:r>
              <a:rPr lang="de-DE" altLang="en-US" sz="1200"/>
              <a:t>Vorlesung 7: Visualisierung von Multiparameter Daten</a:t>
            </a:r>
          </a:p>
        </p:txBody>
      </p:sp>
      <p:sp>
        <p:nvSpPr>
          <p:cNvPr id="10547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79086" eaLnBrk="0" hangingPunct="0">
              <a:defRPr sz="2000">
                <a:solidFill>
                  <a:schemeClr val="tx1"/>
                </a:solidFill>
                <a:latin typeface="Times New Roman" pitchFamily="18" charset="0"/>
              </a:defRPr>
            </a:lvl1pPr>
            <a:lvl2pPr marL="614048" indent="-236172" defTabSz="879086" eaLnBrk="0" hangingPunct="0">
              <a:defRPr sz="2000">
                <a:solidFill>
                  <a:schemeClr val="tx1"/>
                </a:solidFill>
                <a:latin typeface="Times New Roman" pitchFamily="18" charset="0"/>
              </a:defRPr>
            </a:lvl2pPr>
            <a:lvl3pPr marL="944690" indent="-188938" defTabSz="879086" eaLnBrk="0" hangingPunct="0">
              <a:defRPr sz="2000">
                <a:solidFill>
                  <a:schemeClr val="tx1"/>
                </a:solidFill>
                <a:latin typeface="Times New Roman" pitchFamily="18" charset="0"/>
              </a:defRPr>
            </a:lvl3pPr>
            <a:lvl4pPr marL="1322565" indent="-188938" defTabSz="879086" eaLnBrk="0" hangingPunct="0">
              <a:defRPr sz="2000">
                <a:solidFill>
                  <a:schemeClr val="tx1"/>
                </a:solidFill>
                <a:latin typeface="Times New Roman" pitchFamily="18" charset="0"/>
              </a:defRPr>
            </a:lvl4pPr>
            <a:lvl5pPr marL="1700441" indent="-188938" defTabSz="879086" eaLnBrk="0" hangingPunct="0">
              <a:defRPr sz="2000">
                <a:solidFill>
                  <a:schemeClr val="tx1"/>
                </a:solidFill>
                <a:latin typeface="Times New Roman" pitchFamily="18" charset="0"/>
              </a:defRPr>
            </a:lvl5pPr>
            <a:lvl6pPr marL="2078317" indent="-188938" defTabSz="879086" eaLnBrk="0" fontAlgn="base" hangingPunct="0">
              <a:spcBef>
                <a:spcPct val="0"/>
              </a:spcBef>
              <a:spcAft>
                <a:spcPct val="0"/>
              </a:spcAft>
              <a:defRPr sz="2000">
                <a:solidFill>
                  <a:schemeClr val="tx1"/>
                </a:solidFill>
                <a:latin typeface="Times New Roman" pitchFamily="18" charset="0"/>
              </a:defRPr>
            </a:lvl6pPr>
            <a:lvl7pPr marL="2456193" indent="-188938" defTabSz="879086" eaLnBrk="0" fontAlgn="base" hangingPunct="0">
              <a:spcBef>
                <a:spcPct val="0"/>
              </a:spcBef>
              <a:spcAft>
                <a:spcPct val="0"/>
              </a:spcAft>
              <a:defRPr sz="2000">
                <a:solidFill>
                  <a:schemeClr val="tx1"/>
                </a:solidFill>
                <a:latin typeface="Times New Roman" pitchFamily="18" charset="0"/>
              </a:defRPr>
            </a:lvl7pPr>
            <a:lvl8pPr marL="2834069" indent="-188938" defTabSz="879086" eaLnBrk="0" fontAlgn="base" hangingPunct="0">
              <a:spcBef>
                <a:spcPct val="0"/>
              </a:spcBef>
              <a:spcAft>
                <a:spcPct val="0"/>
              </a:spcAft>
              <a:defRPr sz="2000">
                <a:solidFill>
                  <a:schemeClr val="tx1"/>
                </a:solidFill>
                <a:latin typeface="Times New Roman" pitchFamily="18" charset="0"/>
              </a:defRPr>
            </a:lvl8pPr>
            <a:lvl9pPr marL="3211944" indent="-188938" defTabSz="879086" eaLnBrk="0" fontAlgn="base" hangingPunct="0">
              <a:spcBef>
                <a:spcPct val="0"/>
              </a:spcBef>
              <a:spcAft>
                <a:spcPct val="0"/>
              </a:spcAft>
              <a:defRPr sz="2000">
                <a:solidFill>
                  <a:schemeClr val="tx1"/>
                </a:solidFill>
                <a:latin typeface="Times New Roman" pitchFamily="18" charset="0"/>
              </a:defRPr>
            </a:lvl9pPr>
          </a:lstStyle>
          <a:p>
            <a:pPr eaLnBrk="1" hangingPunct="1"/>
            <a:fld id="{7903B1EE-7728-42AB-B51E-6C09F2D85B58}" type="slidenum">
              <a:rPr lang="de-DE" altLang="en-US" sz="1200"/>
              <a:pPr eaLnBrk="1" hangingPunct="1"/>
              <a:t>47</a:t>
            </a:fld>
            <a:endParaRPr lang="de-DE" altLang="en-US" sz="1200"/>
          </a:p>
        </p:txBody>
      </p:sp>
      <p:sp>
        <p:nvSpPr>
          <p:cNvPr id="105476" name="Rectangle 2"/>
          <p:cNvSpPr>
            <a:spLocks noGrp="1" noRot="1" noChangeAspect="1" noChangeArrowheads="1" noTextEdit="1"/>
          </p:cNvSpPr>
          <p:nvPr>
            <p:ph type="sldImg"/>
          </p:nvPr>
        </p:nvSpPr>
        <p:spPr>
          <a:ln/>
        </p:spPr>
      </p:sp>
      <p:sp>
        <p:nvSpPr>
          <p:cNvPr id="10547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de-DE" altLang="en-US" smtClean="0"/>
              <a:t>Bild:</a:t>
            </a:r>
          </a:p>
          <a:p>
            <a:r>
              <a:rPr lang="de-DE" altLang="en-US" smtClean="0"/>
              <a:t>-Zeigt Börsenentwicklungen über ein Jahr</a:t>
            </a:r>
          </a:p>
          <a:p>
            <a:r>
              <a:rPr lang="de-DE" altLang="en-US" smtClean="0"/>
              <a:t>-zwei Level: Industriesektoren und Firmen</a:t>
            </a:r>
          </a:p>
          <a:p>
            <a:r>
              <a:rPr lang="de-DE" altLang="en-US" smtClean="0"/>
              <a:t>-Rechteckgröße (Blattgröße) zeigt Marktkapitalisierung einer Firma: Aktienkurs * im Umlauf sich befindende Aktien der Firma</a:t>
            </a:r>
          </a:p>
          <a:p>
            <a:r>
              <a:rPr lang="de-DE" altLang="en-US" smtClean="0"/>
              <a:t>-Industriesektoren sind Nicht-Blattknoten</a:t>
            </a:r>
          </a:p>
          <a:p>
            <a:r>
              <a:rPr lang="de-DE" altLang="en-US" smtClean="0"/>
              <a:t>-Farben stellen Änderungen des Aktienkurses dar: rot </a:t>
            </a:r>
            <a:r>
              <a:rPr lang="de-DE" altLang="en-US" smtClean="0">
                <a:sym typeface="Wingdings" pitchFamily="2" charset="2"/>
              </a:rPr>
              <a:t> Rückgang, schwarz  unverändert, grün Wachstum</a:t>
            </a:r>
          </a:p>
          <a:p>
            <a:r>
              <a:rPr lang="de-DE" altLang="en-US" smtClean="0">
                <a:sym typeface="Wingdings" pitchFamily="2" charset="2"/>
              </a:rPr>
              <a:t>-Interkation: Details über einzelne Firmen durch Annotationen, Suche nach bestimmten Firmen, Wahl der Farbabbildung</a:t>
            </a:r>
          </a:p>
          <a:p>
            <a:endParaRPr lang="de-DE" altLang="en-US" smtClean="0">
              <a:sym typeface="Wingdings" pitchFamily="2" charset="2"/>
            </a:endParaRPr>
          </a:p>
          <a:p>
            <a:r>
              <a:rPr lang="de-DE" altLang="en-US" smtClean="0">
                <a:sym typeface="Wingdings" pitchFamily="2" charset="2"/>
              </a:rPr>
              <a:t>Interpretation:</a:t>
            </a:r>
          </a:p>
          <a:p>
            <a:r>
              <a:rPr lang="de-DE" altLang="en-US" smtClean="0">
                <a:sym typeface="Wingdings" pitchFamily="2" charset="2"/>
              </a:rPr>
              <a:t>-starkes Wachstum ist anhand von hellen, grünen Rechtecken erkennbar</a:t>
            </a:r>
          </a:p>
          <a:p>
            <a:r>
              <a:rPr lang="de-DE" altLang="en-US" smtClean="0">
                <a:sym typeface="Wingdings" pitchFamily="2" charset="2"/>
              </a:rPr>
              <a:t>-Baumstruktur (Nicht-Blatt Knoten) durch graue Linien dargestellt, Linienbreite kodiert Baumtiefe</a:t>
            </a:r>
            <a:endParaRPr lang="de-DE" altLang="en-US" smtClean="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1"/>
        </a:solidFill>
        <a:effectLst/>
      </p:bgPr>
    </p:bg>
    <p:spTree>
      <p:nvGrpSpPr>
        <p:cNvPr id="1" name=""/>
        <p:cNvGrpSpPr/>
        <p:nvPr/>
      </p:nvGrpSpPr>
      <p:grpSpPr>
        <a:xfrm>
          <a:off x="0" y="0"/>
          <a:ext cx="0" cy="0"/>
          <a:chOff x="0" y="0"/>
          <a:chExt cx="0" cy="0"/>
        </a:xfrm>
      </p:grpSpPr>
      <p:sp>
        <p:nvSpPr>
          <p:cNvPr id="10" name="Text Box 8"/>
          <p:cNvSpPr txBox="1">
            <a:spLocks noChangeArrowheads="1"/>
          </p:cNvSpPr>
          <p:nvPr/>
        </p:nvSpPr>
        <p:spPr bwMode="auto">
          <a:xfrm>
            <a:off x="2362200" y="847270"/>
            <a:ext cx="6417342"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indent="0" algn="l" defTabSz="914400" rtl="0" eaLnBrk="1" fontAlgn="base" latinLnBrk="0" hangingPunct="1">
              <a:lnSpc>
                <a:spcPct val="100000"/>
              </a:lnSpc>
              <a:spcBef>
                <a:spcPct val="25000"/>
              </a:spcBef>
              <a:spcAft>
                <a:spcPct val="0"/>
              </a:spcAft>
              <a:buClrTx/>
              <a:buSzTx/>
              <a:buFontTx/>
              <a:buNone/>
              <a:tabLst/>
              <a:defRPr/>
            </a:pPr>
            <a:r>
              <a:rPr lang="en-US" sz="1600" i="1" dirty="0" smtClean="0">
                <a:solidFill>
                  <a:srgbClr val="7F7F7F"/>
                </a:solidFill>
              </a:rPr>
              <a:t>Visualization, DD2257</a:t>
            </a:r>
          </a:p>
          <a:p>
            <a:pPr marL="0" marR="0" indent="0" algn="l" defTabSz="914400" rtl="0" eaLnBrk="1" fontAlgn="base" latinLnBrk="0" hangingPunct="1">
              <a:lnSpc>
                <a:spcPct val="100000"/>
              </a:lnSpc>
              <a:spcBef>
                <a:spcPct val="25000"/>
              </a:spcBef>
              <a:spcAft>
                <a:spcPct val="0"/>
              </a:spcAft>
              <a:buClrTx/>
              <a:buSzTx/>
              <a:buFontTx/>
              <a:buNone/>
              <a:tabLst/>
              <a:defRPr/>
            </a:pPr>
            <a:r>
              <a:rPr lang="en-US" sz="1600" i="1" dirty="0" smtClean="0">
                <a:solidFill>
                  <a:srgbClr val="7F7F7F"/>
                </a:solidFill>
              </a:rPr>
              <a:t>Prof. Dr. Tino Weinkauf</a:t>
            </a:r>
          </a:p>
        </p:txBody>
      </p:sp>
      <p:sp>
        <p:nvSpPr>
          <p:cNvPr id="8194" name="Rectangle 2"/>
          <p:cNvSpPr>
            <a:spLocks noGrp="1" noChangeArrowheads="1"/>
          </p:cNvSpPr>
          <p:nvPr>
            <p:ph type="ctrTitle"/>
          </p:nvPr>
        </p:nvSpPr>
        <p:spPr>
          <a:xfrm>
            <a:off x="2362200" y="2362200"/>
            <a:ext cx="6400800" cy="762000"/>
          </a:xfrm>
          <a:noFill/>
        </p:spPr>
        <p:txBody>
          <a:bodyPr anchor="b"/>
          <a:lstStyle>
            <a:lvl1pPr>
              <a:defRPr sz="2400"/>
            </a:lvl1pPr>
          </a:lstStyle>
          <a:p>
            <a:pPr lvl="0"/>
            <a:r>
              <a:rPr lang="en-US" noProof="0" smtClean="0"/>
              <a:t>Click to edit Master title style</a:t>
            </a:r>
            <a:endParaRPr lang="de-DE" noProof="0" dirty="0" smtClean="0"/>
          </a:p>
        </p:txBody>
      </p:sp>
      <p:sp>
        <p:nvSpPr>
          <p:cNvPr id="8195" name="Rectangle 3"/>
          <p:cNvSpPr>
            <a:spLocks noGrp="1" noChangeArrowheads="1"/>
          </p:cNvSpPr>
          <p:nvPr>
            <p:ph type="subTitle" idx="1"/>
          </p:nvPr>
        </p:nvSpPr>
        <p:spPr>
          <a:xfrm>
            <a:off x="2362200" y="3581400"/>
            <a:ext cx="6400800" cy="3124199"/>
          </a:xfrm>
          <a:noFill/>
        </p:spPr>
        <p:txBody>
          <a:bodyPr/>
          <a:lstStyle>
            <a:lvl1pPr marL="0" indent="0" algn="r">
              <a:spcBef>
                <a:spcPct val="0"/>
              </a:spcBef>
              <a:buFont typeface="Wingdings" pitchFamily="2" charset="2"/>
              <a:buNone/>
              <a:defRPr sz="2000"/>
            </a:lvl1pPr>
          </a:lstStyle>
          <a:p>
            <a:pPr lvl="0"/>
            <a:r>
              <a:rPr lang="en-US" noProof="0" smtClean="0"/>
              <a:t>Click to edit Master subtitle style</a:t>
            </a:r>
            <a:endParaRPr lang="de-DE" noProof="0" dirty="0" smtClean="0"/>
          </a:p>
        </p:txBody>
      </p:sp>
      <p:sp>
        <p:nvSpPr>
          <p:cNvPr id="8196" name="Rectangle 4"/>
          <p:cNvSpPr>
            <a:spLocks noGrp="1" noChangeArrowheads="1"/>
          </p:cNvSpPr>
          <p:nvPr>
            <p:ph type="dt" sz="half" idx="2"/>
          </p:nvPr>
        </p:nvSpPr>
        <p:spPr>
          <a:xfrm>
            <a:off x="990600" y="6248400"/>
            <a:ext cx="1905000" cy="457200"/>
          </a:xfrm>
          <a:prstGeom prst="rect">
            <a:avLst/>
          </a:prstGeom>
        </p:spPr>
        <p:txBody>
          <a:bodyPr/>
          <a:lstStyle>
            <a:lvl1pPr algn="l">
              <a:defRPr sz="1400">
                <a:solidFill>
                  <a:schemeClr val="bg2"/>
                </a:solidFill>
                <a:latin typeface="Tahoma" pitchFamily="34" charset="0"/>
              </a:defRPr>
            </a:lvl1pPr>
          </a:lstStyle>
          <a:p>
            <a:endParaRPr lang="en-US"/>
          </a:p>
        </p:txBody>
      </p:sp>
      <p:sp>
        <p:nvSpPr>
          <p:cNvPr id="8197" name="Rectangle 5"/>
          <p:cNvSpPr>
            <a:spLocks noGrp="1" noChangeArrowheads="1"/>
          </p:cNvSpPr>
          <p:nvPr>
            <p:ph type="ftr" sz="quarter" idx="3"/>
          </p:nvPr>
        </p:nvSpPr>
        <p:spPr>
          <a:xfrm>
            <a:off x="3429000" y="6248400"/>
            <a:ext cx="2895600" cy="457200"/>
          </a:xfrm>
          <a:prstGeom prst="rect">
            <a:avLst/>
          </a:prstGeom>
        </p:spPr>
        <p:txBody>
          <a:bodyPr/>
          <a:lstStyle>
            <a:lvl1pPr algn="ctr">
              <a:defRPr sz="1400">
                <a:solidFill>
                  <a:schemeClr val="bg2"/>
                </a:solidFill>
                <a:latin typeface="Tahoma" pitchFamily="34" charset="0"/>
              </a:defRPr>
            </a:lvl1pPr>
          </a:lstStyle>
          <a:p>
            <a:endParaRPr lang="en-US"/>
          </a:p>
        </p:txBody>
      </p:sp>
      <p:sp>
        <p:nvSpPr>
          <p:cNvPr id="8198" name="Rectangle 6"/>
          <p:cNvSpPr>
            <a:spLocks noGrp="1" noChangeArrowheads="1"/>
          </p:cNvSpPr>
          <p:nvPr>
            <p:ph type="sldNum" sz="quarter" idx="4"/>
          </p:nvPr>
        </p:nvSpPr>
        <p:spPr bwMode="auto">
          <a:xfrm>
            <a:off x="6858000" y="6248400"/>
            <a:ext cx="19050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solidFill>
                  <a:schemeClr val="bg2"/>
                </a:solidFill>
                <a:latin typeface="Tahoma" pitchFamily="34" charset="0"/>
              </a:defRPr>
            </a:lvl1pPr>
          </a:lstStyle>
          <a:p>
            <a:fld id="{16705050-5E38-4365-B3B3-74C11EED352B}" type="slidenum">
              <a:rPr lang="en-US" smtClean="0"/>
              <a:pPr/>
              <a:t>‹#›</a:t>
            </a:fld>
            <a:endParaRPr lang="en-US"/>
          </a:p>
        </p:txBody>
      </p:sp>
      <p:pic>
        <p:nvPicPr>
          <p:cNvPr id="1026" name="Picture 2" descr="D:\Projekte\KTH\KTH Logo\RGB, Screen\KTH_Logotyp_RGB_2013.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4800" y="294135"/>
            <a:ext cx="1752600" cy="1752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5502840"/>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blank" preserve="1">
  <p:cSld name="Mars">
    <p:bg>
      <p:bgRef idx="1001">
        <a:schemeClr val="bg2"/>
      </p:bgRef>
    </p:bg>
    <p:spTree>
      <p:nvGrpSpPr>
        <p:cNvPr id="1" name=""/>
        <p:cNvGrpSpPr/>
        <p:nvPr/>
      </p:nvGrpSpPr>
      <p:grpSpPr>
        <a:xfrm>
          <a:off x="0" y="0"/>
          <a:ext cx="0" cy="0"/>
          <a:chOff x="0" y="0"/>
          <a:chExt cx="0" cy="0"/>
        </a:xfrm>
      </p:grpSpPr>
      <p:pic>
        <p:nvPicPr>
          <p:cNvPr id="8194" name="Picture 2" descr="D:\Shot\Mars\AroundMars\AroundMarsBackgroun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6629432"/>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1_Vergleich">
    <p:spTree>
      <p:nvGrpSpPr>
        <p:cNvPr id="1" name=""/>
        <p:cNvGrpSpPr/>
        <p:nvPr/>
      </p:nvGrpSpPr>
      <p:grpSpPr>
        <a:xfrm>
          <a:off x="0" y="0"/>
          <a:ext cx="0" cy="0"/>
          <a:chOff x="0" y="0"/>
          <a:chExt cx="0" cy="0"/>
        </a:xfrm>
      </p:grpSpPr>
      <p:sp>
        <p:nvSpPr>
          <p:cNvPr id="3" name="Textplatzhalter 2"/>
          <p:cNvSpPr>
            <a:spLocks noGrp="1"/>
          </p:cNvSpPr>
          <p:nvPr>
            <p:ph type="body" idx="1"/>
          </p:nvPr>
        </p:nvSpPr>
        <p:spPr>
          <a:xfrm>
            <a:off x="250825" y="549275"/>
            <a:ext cx="4244975" cy="609600"/>
          </a:xfrm>
        </p:spPr>
        <p:txBody>
          <a:bodyPr anchor="b"/>
          <a:lstStyle>
            <a:lvl1pPr marL="0" indent="0" algn="ctr">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Inhaltsplatzhalter 3"/>
          <p:cNvSpPr>
            <a:spLocks noGrp="1"/>
          </p:cNvSpPr>
          <p:nvPr>
            <p:ph sz="half" idx="2"/>
          </p:nvPr>
        </p:nvSpPr>
        <p:spPr>
          <a:xfrm>
            <a:off x="250824" y="1219199"/>
            <a:ext cx="4244975" cy="5105401"/>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platzhalter 4"/>
          <p:cNvSpPr>
            <a:spLocks noGrp="1"/>
          </p:cNvSpPr>
          <p:nvPr>
            <p:ph type="body" sz="quarter" idx="3"/>
          </p:nvPr>
        </p:nvSpPr>
        <p:spPr>
          <a:xfrm>
            <a:off x="4648200" y="549275"/>
            <a:ext cx="4244975" cy="614045"/>
          </a:xfrm>
          <a:noFill/>
          <a:ln w="9525">
            <a:noFill/>
            <a:miter lim="800000"/>
            <a:headEnd/>
            <a:tailEnd/>
          </a:ln>
          <a:effectLst/>
        </p:spPr>
        <p:txBody>
          <a:bodyPr vert="horz" wrap="square" lIns="91440" tIns="45720" rIns="91440" bIns="45720" numCol="1" anchor="b" anchorCtr="0" compatLnSpc="1">
            <a:prstTxWarp prst="textNoShape">
              <a:avLst/>
            </a:prstTxWarp>
          </a:bodyPr>
          <a:lstStyle>
            <a:lvl1pPr marL="0" indent="0">
              <a:buNone/>
              <a:defRPr lang="de-DE" sz="2400" b="1"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ctr" rtl="0" eaLnBrk="1" fontAlgn="base" hangingPunct="1">
              <a:spcBef>
                <a:spcPct val="75000"/>
              </a:spcBef>
              <a:spcAft>
                <a:spcPct val="0"/>
              </a:spcAft>
              <a:buClrTx/>
              <a:buSzPct val="100000"/>
              <a:buFont typeface="Arial" pitchFamily="34" charset="0"/>
              <a:buNone/>
            </a:pPr>
            <a:r>
              <a:rPr lang="en-US" smtClean="0"/>
              <a:t>Click to edit Master text styles</a:t>
            </a:r>
          </a:p>
        </p:txBody>
      </p:sp>
      <p:sp>
        <p:nvSpPr>
          <p:cNvPr id="6" name="Inhaltsplatzhalter 5"/>
          <p:cNvSpPr>
            <a:spLocks noGrp="1"/>
          </p:cNvSpPr>
          <p:nvPr>
            <p:ph sz="quarter" idx="4"/>
          </p:nvPr>
        </p:nvSpPr>
        <p:spPr>
          <a:xfrm>
            <a:off x="4648200" y="1219200"/>
            <a:ext cx="4244975" cy="5105399"/>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Titel 10"/>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819810392"/>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1_Inhalt mit Überschrift">
    <p:spTree>
      <p:nvGrpSpPr>
        <p:cNvPr id="1" name=""/>
        <p:cNvGrpSpPr/>
        <p:nvPr/>
      </p:nvGrpSpPr>
      <p:grpSpPr>
        <a:xfrm>
          <a:off x="0" y="0"/>
          <a:ext cx="0" cy="0"/>
          <a:chOff x="0" y="0"/>
          <a:chExt cx="0" cy="0"/>
        </a:xfrm>
      </p:grpSpPr>
      <p:sp>
        <p:nvSpPr>
          <p:cNvPr id="3" name="Inhaltsplatzhalter 2"/>
          <p:cNvSpPr>
            <a:spLocks noGrp="1"/>
          </p:cNvSpPr>
          <p:nvPr>
            <p:ph idx="1"/>
          </p:nvPr>
        </p:nvSpPr>
        <p:spPr>
          <a:xfrm>
            <a:off x="3505200" y="152400"/>
            <a:ext cx="5410200" cy="6172200"/>
          </a:xfrm>
        </p:spPr>
        <p:txBody>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Titel 1"/>
          <p:cNvSpPr>
            <a:spLocks noGrp="1"/>
          </p:cNvSpPr>
          <p:nvPr>
            <p:ph type="title"/>
          </p:nvPr>
        </p:nvSpPr>
        <p:spPr>
          <a:xfrm>
            <a:off x="228601" y="152400"/>
            <a:ext cx="3124200" cy="914400"/>
          </a:xfrm>
        </p:spPr>
        <p:txBody>
          <a:bodyPr anchor="t"/>
          <a:lstStyle>
            <a:lvl1pPr algn="l">
              <a:defRPr sz="2000" b="1"/>
            </a:lvl1pPr>
          </a:lstStyle>
          <a:p>
            <a:r>
              <a:rPr lang="en-US" smtClean="0"/>
              <a:t>Click to edit Master title style</a:t>
            </a:r>
            <a:endParaRPr lang="en-US" dirty="0"/>
          </a:p>
        </p:txBody>
      </p:sp>
      <p:sp>
        <p:nvSpPr>
          <p:cNvPr id="4" name="Textplatzhalter 3"/>
          <p:cNvSpPr>
            <a:spLocks noGrp="1"/>
          </p:cNvSpPr>
          <p:nvPr>
            <p:ph type="body" sz="half" idx="2"/>
          </p:nvPr>
        </p:nvSpPr>
        <p:spPr>
          <a:xfrm>
            <a:off x="228601" y="1143000"/>
            <a:ext cx="3124200" cy="5181600"/>
          </a:xfrm>
          <a:noFill/>
          <a:ln w="9525">
            <a:noFill/>
            <a:miter lim="800000"/>
            <a:headEnd/>
            <a:tailEnd/>
          </a:ln>
          <a:effectLst/>
        </p:spPr>
        <p:txBody>
          <a:bodyPr vert="horz" wrap="square" lIns="91440" tIns="45720" rIns="91440" bIns="45720" numCol="1" anchor="t" anchorCtr="0" compatLnSpc="1">
            <a:prstTxWarp prst="textNoShape">
              <a:avLst/>
            </a:prstTxWarp>
          </a:bodyPr>
          <a:lstStyle>
            <a:lvl1pPr marL="227013" indent="-227013" algn="l" rtl="0" eaLnBrk="1" fontAlgn="base" hangingPunct="1">
              <a:spcAft>
                <a:spcPct val="0"/>
              </a:spcAft>
              <a:buClrTx/>
              <a:buSzPct val="75000"/>
              <a:buFont typeface="Arial" pitchFamily="34" charset="0"/>
              <a:buChar char="●"/>
              <a:defRPr lang="de-DE" sz="2000" dirty="0" smtClean="0">
                <a:solidFill>
                  <a:schemeClr val="tx1"/>
                </a:solidFill>
                <a:latin typeface="+mn-lt"/>
                <a:ea typeface="+mn-ea"/>
                <a:cs typeface="+mn-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2283670241"/>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fourObj">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2662238" y="115888"/>
            <a:ext cx="6230937" cy="287337"/>
          </a:xfrm>
        </p:spPr>
        <p:txBody>
          <a:bodyPr/>
          <a:lstStyle/>
          <a:p>
            <a:r>
              <a:rPr lang="en-US" smtClean="0"/>
              <a:t>Click to edit Master title style</a:t>
            </a:r>
            <a:endParaRPr lang="en-US"/>
          </a:p>
        </p:txBody>
      </p:sp>
      <p:sp>
        <p:nvSpPr>
          <p:cNvPr id="3" name="Content Placeholder 2"/>
          <p:cNvSpPr>
            <a:spLocks noGrp="1"/>
          </p:cNvSpPr>
          <p:nvPr>
            <p:ph sz="quarter" idx="1"/>
          </p:nvPr>
        </p:nvSpPr>
        <p:spPr>
          <a:xfrm>
            <a:off x="250825" y="549275"/>
            <a:ext cx="4244975" cy="28035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549275"/>
            <a:ext cx="4244975" cy="28035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250825" y="3505200"/>
            <a:ext cx="4244975" cy="28035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Content Placeholder 5"/>
          <p:cNvSpPr>
            <a:spLocks noGrp="1"/>
          </p:cNvSpPr>
          <p:nvPr>
            <p:ph sz="quarter" idx="4"/>
          </p:nvPr>
        </p:nvSpPr>
        <p:spPr>
          <a:xfrm>
            <a:off x="4648200" y="3505200"/>
            <a:ext cx="4244975" cy="28035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a:xfrm>
            <a:off x="6988175" y="6453188"/>
            <a:ext cx="1905000" cy="288925"/>
          </a:xfrm>
          <a:prstGeom prst="rect">
            <a:avLst/>
          </a:prstGeom>
        </p:spPr>
        <p:txBody>
          <a:bodyPr/>
          <a:lstStyle>
            <a:lvl1pPr>
              <a:defRPr/>
            </a:lvl1pPr>
          </a:lstStyle>
          <a:p>
            <a:endParaRPr lang="en-US" altLang="en-US"/>
          </a:p>
        </p:txBody>
      </p:sp>
      <p:sp>
        <p:nvSpPr>
          <p:cNvPr id="8" name="Footer Placeholder 7"/>
          <p:cNvSpPr>
            <a:spLocks noGrp="1"/>
          </p:cNvSpPr>
          <p:nvPr>
            <p:ph type="ftr" sz="quarter" idx="11"/>
          </p:nvPr>
        </p:nvSpPr>
        <p:spPr>
          <a:xfrm>
            <a:off x="1763713" y="6453188"/>
            <a:ext cx="5105400" cy="288925"/>
          </a:xfrm>
          <a:prstGeom prst="rect">
            <a:avLst/>
          </a:prstGeom>
        </p:spPr>
        <p:txBody>
          <a:bodyPr/>
          <a:lstStyle>
            <a:lvl1pPr>
              <a:defRPr/>
            </a:lvl1pPr>
          </a:lstStyle>
          <a:p>
            <a:endParaRPr lang="en-US" altLang="en-US"/>
          </a:p>
        </p:txBody>
      </p:sp>
    </p:spTree>
    <p:extLst>
      <p:ext uri="{BB962C8B-B14F-4D97-AF65-F5344CB8AC3E}">
        <p14:creationId xmlns:p14="http://schemas.microsoft.com/office/powerpoint/2010/main" val="137101608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662238" y="115888"/>
            <a:ext cx="6230937" cy="287337"/>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250825" y="549275"/>
            <a:ext cx="4244975" cy="575945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549275"/>
            <a:ext cx="4244975" cy="575945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6988175" y="6453188"/>
            <a:ext cx="1905000" cy="288925"/>
          </a:xfrm>
          <a:prstGeom prst="rect">
            <a:avLst/>
          </a:prstGeom>
        </p:spPr>
        <p:txBody>
          <a:bodyPr/>
          <a:lstStyle>
            <a:lvl1pPr>
              <a:defRPr/>
            </a:lvl1pPr>
          </a:lstStyle>
          <a:p>
            <a:endParaRPr lang="en-US"/>
          </a:p>
        </p:txBody>
      </p:sp>
      <p:sp>
        <p:nvSpPr>
          <p:cNvPr id="6" name="Footer Placeholder 5"/>
          <p:cNvSpPr>
            <a:spLocks noGrp="1"/>
          </p:cNvSpPr>
          <p:nvPr>
            <p:ph type="ftr" sz="quarter" idx="11"/>
          </p:nvPr>
        </p:nvSpPr>
        <p:spPr>
          <a:xfrm>
            <a:off x="1763713" y="6453188"/>
            <a:ext cx="5105400" cy="288925"/>
          </a:xfrm>
          <a:prstGeom prst="rect">
            <a:avLst/>
          </a:prstGeom>
        </p:spPr>
        <p:txBody>
          <a:bodyPr/>
          <a:lstStyle>
            <a:lvl1pPr>
              <a:defRPr/>
            </a:lvl1pPr>
          </a:lstStyle>
          <a:p>
            <a:endParaRPr lang="en-US"/>
          </a:p>
        </p:txBody>
      </p:sp>
    </p:spTree>
    <p:extLst>
      <p:ext uri="{BB962C8B-B14F-4D97-AF65-F5344CB8AC3E}">
        <p14:creationId xmlns:p14="http://schemas.microsoft.com/office/powerpoint/2010/main" val="19714887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Titelfolie">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ctrTitle"/>
          </p:nvPr>
        </p:nvSpPr>
        <p:spPr>
          <a:xfrm>
            <a:off x="228600" y="304800"/>
            <a:ext cx="8686800" cy="1143000"/>
          </a:xfrm>
          <a:solidFill>
            <a:schemeClr val="bg1">
              <a:alpha val="50000"/>
            </a:schemeClr>
          </a:solidFill>
        </p:spPr>
        <p:txBody>
          <a:bodyPr anchor="t" anchorCtr="0"/>
          <a:lstStyle>
            <a:lvl1pPr algn="ctr">
              <a:defRPr sz="2800"/>
            </a:lvl1pPr>
          </a:lstStyle>
          <a:p>
            <a:r>
              <a:rPr lang="en-US" noProof="0" smtClean="0"/>
              <a:t>Click to edit Master title style</a:t>
            </a:r>
            <a:endParaRPr lang="en-US" noProof="0" dirty="0"/>
          </a:p>
        </p:txBody>
      </p:sp>
      <p:sp>
        <p:nvSpPr>
          <p:cNvPr id="6147" name="Rectangle 3"/>
          <p:cNvSpPr>
            <a:spLocks noGrp="1" noChangeArrowheads="1"/>
          </p:cNvSpPr>
          <p:nvPr>
            <p:ph type="subTitle" idx="1"/>
          </p:nvPr>
        </p:nvSpPr>
        <p:spPr>
          <a:xfrm>
            <a:off x="457200" y="1740569"/>
            <a:ext cx="8229600" cy="697832"/>
          </a:xfrm>
          <a:solidFill>
            <a:schemeClr val="bg1">
              <a:alpha val="50000"/>
            </a:schemeClr>
          </a:solidFill>
        </p:spPr>
        <p:txBody>
          <a:bodyPr/>
          <a:lstStyle>
            <a:lvl1pPr marL="0" marR="0" indent="0" algn="l" defTabSz="914400" rtl="0" eaLnBrk="1" fontAlgn="base" latinLnBrk="0" hangingPunct="1">
              <a:lnSpc>
                <a:spcPct val="100000"/>
              </a:lnSpc>
              <a:spcBef>
                <a:spcPct val="0"/>
              </a:spcBef>
              <a:spcAft>
                <a:spcPct val="0"/>
              </a:spcAft>
              <a:buClrTx/>
              <a:buSzPct val="100000"/>
              <a:buFont typeface="Wingdings" pitchFamily="2" charset="2"/>
              <a:buNone/>
              <a:tabLst>
                <a:tab pos="3886200" algn="r"/>
                <a:tab pos="4114800" algn="ctr"/>
                <a:tab pos="4343400" algn="l"/>
              </a:tabLst>
              <a:defRPr sz="2400" baseline="0"/>
            </a:lvl1pPr>
          </a:lstStyle>
          <a:p>
            <a:pPr algn="l">
              <a:tabLst>
                <a:tab pos="3886200" algn="r"/>
                <a:tab pos="4114800" algn="ctr"/>
                <a:tab pos="4343400" algn="l"/>
              </a:tabLst>
            </a:pPr>
            <a:r>
              <a:rPr lang="en-US" smtClean="0"/>
              <a:t>Click to edit Master subtitle style</a:t>
            </a:r>
            <a:endParaRPr lang="en-US" dirty="0"/>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smtClean="0"/>
              <a:t>Click to edit Master title style</a:t>
            </a:r>
            <a:endParaRPr lang="en-US"/>
          </a:p>
        </p:txBody>
      </p:sp>
      <p:sp>
        <p:nvSpPr>
          <p:cNvPr id="3" name="Inhaltsplatzhalt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Abschnitts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722313" y="4406900"/>
            <a:ext cx="7772400" cy="1362075"/>
          </a:xfrm>
        </p:spPr>
        <p:txBody>
          <a:bodyPr/>
          <a:lstStyle>
            <a:lvl1pPr algn="l">
              <a:defRPr sz="2800" b="1" cap="all"/>
            </a:lvl1pPr>
          </a:lstStyle>
          <a:p>
            <a:r>
              <a:rPr lang="en-US" smtClean="0"/>
              <a:t>Click to edit Master title style</a:t>
            </a:r>
            <a:endParaRPr lang="en-US" dirty="0"/>
          </a:p>
        </p:txBody>
      </p:sp>
      <p:sp>
        <p:nvSpPr>
          <p:cNvPr id="3" name="Textplatzhalt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smtClean="0"/>
              <a:t>Click to edit Master title style</a:t>
            </a:r>
            <a:endParaRPr lang="en-US"/>
          </a:p>
        </p:txBody>
      </p:sp>
      <p:sp>
        <p:nvSpPr>
          <p:cNvPr id="3" name="Inhaltsplatzhalter 2"/>
          <p:cNvSpPr>
            <a:spLocks noGrp="1"/>
          </p:cNvSpPr>
          <p:nvPr>
            <p:ph sz="half" idx="1"/>
          </p:nvPr>
        </p:nvSpPr>
        <p:spPr>
          <a:xfrm>
            <a:off x="250825" y="549275"/>
            <a:ext cx="4244975" cy="5759450"/>
          </a:xfrm>
        </p:spPr>
        <p:txBody>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Inhaltsplatzhalter 3"/>
          <p:cNvSpPr>
            <a:spLocks noGrp="1"/>
          </p:cNvSpPr>
          <p:nvPr>
            <p:ph sz="half" idx="2"/>
          </p:nvPr>
        </p:nvSpPr>
        <p:spPr>
          <a:xfrm>
            <a:off x="4648200" y="549275"/>
            <a:ext cx="4244975" cy="5759450"/>
          </a:xfrm>
        </p:spPr>
        <p:txBody>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Vergleich">
    <p:spTree>
      <p:nvGrpSpPr>
        <p:cNvPr id="1" name=""/>
        <p:cNvGrpSpPr/>
        <p:nvPr/>
      </p:nvGrpSpPr>
      <p:grpSpPr>
        <a:xfrm>
          <a:off x="0" y="0"/>
          <a:ext cx="0" cy="0"/>
          <a:chOff x="0" y="0"/>
          <a:chExt cx="0" cy="0"/>
        </a:xfrm>
      </p:grpSpPr>
      <p:sp>
        <p:nvSpPr>
          <p:cNvPr id="3" name="Textplatzhalter 2"/>
          <p:cNvSpPr>
            <a:spLocks noGrp="1"/>
          </p:cNvSpPr>
          <p:nvPr>
            <p:ph type="body" idx="1"/>
          </p:nvPr>
        </p:nvSpPr>
        <p:spPr>
          <a:xfrm>
            <a:off x="250825" y="549275"/>
            <a:ext cx="4244975" cy="609600"/>
          </a:xfrm>
        </p:spPr>
        <p:txBody>
          <a:bodyPr anchor="b"/>
          <a:lstStyle>
            <a:lvl1pPr marL="0" indent="0" algn="ctr">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Inhaltsplatzhalter 3"/>
          <p:cNvSpPr>
            <a:spLocks noGrp="1"/>
          </p:cNvSpPr>
          <p:nvPr>
            <p:ph sz="half" idx="2"/>
          </p:nvPr>
        </p:nvSpPr>
        <p:spPr>
          <a:xfrm>
            <a:off x="250824" y="1219199"/>
            <a:ext cx="4244975" cy="5105401"/>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platzhalter 4"/>
          <p:cNvSpPr>
            <a:spLocks noGrp="1"/>
          </p:cNvSpPr>
          <p:nvPr>
            <p:ph type="body" sz="quarter" idx="3"/>
          </p:nvPr>
        </p:nvSpPr>
        <p:spPr>
          <a:xfrm>
            <a:off x="4648200" y="549275"/>
            <a:ext cx="4244975" cy="614045"/>
          </a:xfrm>
          <a:noFill/>
          <a:ln w="9525">
            <a:noFill/>
            <a:miter lim="800000"/>
            <a:headEnd/>
            <a:tailEnd/>
          </a:ln>
          <a:effectLst/>
        </p:spPr>
        <p:txBody>
          <a:bodyPr vert="horz" wrap="square" lIns="91440" tIns="45720" rIns="91440" bIns="45720" numCol="1" anchor="b" anchorCtr="0" compatLnSpc="1">
            <a:prstTxWarp prst="textNoShape">
              <a:avLst/>
            </a:prstTxWarp>
          </a:bodyPr>
          <a:lstStyle>
            <a:lvl1pPr marL="0" indent="0">
              <a:buNone/>
              <a:defRPr lang="de-DE" sz="2400" b="1"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ctr" rtl="0" eaLnBrk="1" fontAlgn="base" hangingPunct="1">
              <a:spcBef>
                <a:spcPct val="75000"/>
              </a:spcBef>
              <a:spcAft>
                <a:spcPct val="0"/>
              </a:spcAft>
              <a:buClrTx/>
              <a:buSzPct val="100000"/>
              <a:buFont typeface="Arial" pitchFamily="34" charset="0"/>
              <a:buNone/>
            </a:pPr>
            <a:r>
              <a:rPr lang="en-US" smtClean="0"/>
              <a:t>Click to edit Master text styles</a:t>
            </a:r>
          </a:p>
        </p:txBody>
      </p:sp>
      <p:sp>
        <p:nvSpPr>
          <p:cNvPr id="6" name="Inhaltsplatzhalter 5"/>
          <p:cNvSpPr>
            <a:spLocks noGrp="1"/>
          </p:cNvSpPr>
          <p:nvPr>
            <p:ph sz="quarter" idx="4"/>
          </p:nvPr>
        </p:nvSpPr>
        <p:spPr>
          <a:xfrm>
            <a:off x="4648200" y="1219200"/>
            <a:ext cx="4244975" cy="5105399"/>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Titel 10"/>
          <p:cNvSpPr>
            <a:spLocks noGrp="1"/>
          </p:cNvSpPr>
          <p:nvPr>
            <p:ph type="title"/>
          </p:nvPr>
        </p:nvSpPr>
        <p:spPr/>
        <p:txBody>
          <a:bodyPr/>
          <a:lstStyle/>
          <a:p>
            <a:r>
              <a:rPr lang="en-US" smtClean="0"/>
              <a:t>Click to edit Master title style</a:t>
            </a:r>
            <a:endParaRPr lang="en-US"/>
          </a:p>
        </p:txBody>
      </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smtClean="0"/>
              <a:t>Click to edit Master title style</a:t>
            </a:r>
            <a:endParaRPr lang="en-US"/>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Inhalt mit Überschrift">
    <p:spTree>
      <p:nvGrpSpPr>
        <p:cNvPr id="1" name=""/>
        <p:cNvGrpSpPr/>
        <p:nvPr/>
      </p:nvGrpSpPr>
      <p:grpSpPr>
        <a:xfrm>
          <a:off x="0" y="0"/>
          <a:ext cx="0" cy="0"/>
          <a:chOff x="0" y="0"/>
          <a:chExt cx="0" cy="0"/>
        </a:xfrm>
      </p:grpSpPr>
      <p:sp>
        <p:nvSpPr>
          <p:cNvPr id="3" name="Inhaltsplatzhalter 2"/>
          <p:cNvSpPr>
            <a:spLocks noGrp="1"/>
          </p:cNvSpPr>
          <p:nvPr>
            <p:ph idx="1"/>
          </p:nvPr>
        </p:nvSpPr>
        <p:spPr>
          <a:xfrm>
            <a:off x="3505200" y="152400"/>
            <a:ext cx="5410200" cy="6172200"/>
          </a:xfrm>
        </p:spPr>
        <p:txBody>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Titel 1"/>
          <p:cNvSpPr>
            <a:spLocks noGrp="1"/>
          </p:cNvSpPr>
          <p:nvPr>
            <p:ph type="title"/>
          </p:nvPr>
        </p:nvSpPr>
        <p:spPr>
          <a:xfrm>
            <a:off x="228601" y="152400"/>
            <a:ext cx="3124200" cy="914400"/>
          </a:xfrm>
        </p:spPr>
        <p:txBody>
          <a:bodyPr anchor="t"/>
          <a:lstStyle>
            <a:lvl1pPr algn="l">
              <a:defRPr sz="2000" b="1"/>
            </a:lvl1pPr>
          </a:lstStyle>
          <a:p>
            <a:r>
              <a:rPr lang="en-US" smtClean="0"/>
              <a:t>Click to edit Master title style</a:t>
            </a:r>
            <a:endParaRPr lang="en-US" dirty="0"/>
          </a:p>
        </p:txBody>
      </p:sp>
      <p:sp>
        <p:nvSpPr>
          <p:cNvPr id="4" name="Textplatzhalter 3"/>
          <p:cNvSpPr>
            <a:spLocks noGrp="1"/>
          </p:cNvSpPr>
          <p:nvPr>
            <p:ph type="body" sz="half" idx="2"/>
          </p:nvPr>
        </p:nvSpPr>
        <p:spPr>
          <a:xfrm>
            <a:off x="228601" y="1143000"/>
            <a:ext cx="3124200" cy="5181600"/>
          </a:xfrm>
          <a:noFill/>
          <a:ln w="9525">
            <a:noFill/>
            <a:miter lim="800000"/>
            <a:headEnd/>
            <a:tailEnd/>
          </a:ln>
          <a:effectLst/>
        </p:spPr>
        <p:txBody>
          <a:bodyPr vert="horz" wrap="square" lIns="91440" tIns="45720" rIns="91440" bIns="45720" numCol="1" anchor="t" anchorCtr="0" compatLnSpc="1">
            <a:prstTxWarp prst="textNoShape">
              <a:avLst/>
            </a:prstTxWarp>
          </a:bodyPr>
          <a:lstStyle>
            <a:lvl1pPr marL="227013" indent="-227013" algn="l" rtl="0" eaLnBrk="1" fontAlgn="base" hangingPunct="1">
              <a:spcAft>
                <a:spcPct val="0"/>
              </a:spcAft>
              <a:buClrTx/>
              <a:buSzPct val="75000"/>
              <a:buFont typeface="Arial" pitchFamily="34" charset="0"/>
              <a:buChar char="●"/>
              <a:defRPr lang="de-DE" sz="2000" dirty="0" smtClean="0">
                <a:solidFill>
                  <a:schemeClr val="tx1"/>
                </a:solidFill>
                <a:latin typeface="+mn-lt"/>
                <a:ea typeface="+mn-ea"/>
                <a:cs typeface="+mn-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bwMode="auto">
          <a:xfrm>
            <a:off x="1447800" y="115888"/>
            <a:ext cx="7445375" cy="28733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dirty="0" err="1" smtClean="0"/>
              <a:t>Klicken</a:t>
            </a:r>
            <a:r>
              <a:rPr lang="en-US" noProof="0" dirty="0" smtClean="0"/>
              <a:t> </a:t>
            </a:r>
            <a:r>
              <a:rPr lang="en-US" noProof="0" dirty="0" err="1" smtClean="0"/>
              <a:t>Sie</a:t>
            </a:r>
            <a:r>
              <a:rPr lang="en-US" noProof="0" dirty="0" smtClean="0"/>
              <a:t>, um das </a:t>
            </a:r>
            <a:r>
              <a:rPr lang="en-US" noProof="0" dirty="0" err="1" smtClean="0"/>
              <a:t>Titelformat</a:t>
            </a:r>
            <a:r>
              <a:rPr lang="en-US" noProof="0" dirty="0" smtClean="0"/>
              <a:t> </a:t>
            </a:r>
            <a:r>
              <a:rPr lang="en-US" noProof="0" dirty="0" err="1" smtClean="0"/>
              <a:t>zu</a:t>
            </a:r>
            <a:r>
              <a:rPr lang="en-US" noProof="0" dirty="0" smtClean="0"/>
              <a:t> </a:t>
            </a:r>
            <a:r>
              <a:rPr lang="en-US" noProof="0" dirty="0" err="1" smtClean="0"/>
              <a:t>bearbeiten</a:t>
            </a:r>
            <a:endParaRPr lang="en-US" noProof="0" dirty="0" smtClean="0"/>
          </a:p>
        </p:txBody>
      </p:sp>
      <p:sp>
        <p:nvSpPr>
          <p:cNvPr id="5123" name="Rectangle 3"/>
          <p:cNvSpPr>
            <a:spLocks noGrp="1" noChangeArrowheads="1"/>
          </p:cNvSpPr>
          <p:nvPr>
            <p:ph type="body" idx="1"/>
          </p:nvPr>
        </p:nvSpPr>
        <p:spPr bwMode="auto">
          <a:xfrm>
            <a:off x="250825" y="549275"/>
            <a:ext cx="8642350" cy="57594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dirty="0" err="1" smtClean="0"/>
              <a:t>Klicken</a:t>
            </a:r>
            <a:r>
              <a:rPr lang="en-US" noProof="0" dirty="0" smtClean="0"/>
              <a:t> </a:t>
            </a:r>
            <a:r>
              <a:rPr lang="en-US" noProof="0" dirty="0" err="1" smtClean="0"/>
              <a:t>Sie</a:t>
            </a:r>
            <a:r>
              <a:rPr lang="en-US" noProof="0" dirty="0" smtClean="0"/>
              <a:t>, um die </a:t>
            </a:r>
            <a:r>
              <a:rPr lang="en-US" noProof="0" dirty="0" err="1" smtClean="0"/>
              <a:t>Formate</a:t>
            </a:r>
            <a:r>
              <a:rPr lang="en-US" noProof="0" dirty="0" smtClean="0"/>
              <a:t> des </a:t>
            </a:r>
            <a:r>
              <a:rPr lang="en-US" noProof="0" dirty="0" err="1" smtClean="0"/>
              <a:t>Vorlagentextes</a:t>
            </a:r>
            <a:r>
              <a:rPr lang="en-US" noProof="0" dirty="0" smtClean="0"/>
              <a:t> </a:t>
            </a:r>
            <a:r>
              <a:rPr lang="en-US" noProof="0" dirty="0" err="1" smtClean="0"/>
              <a:t>zu</a:t>
            </a:r>
            <a:r>
              <a:rPr lang="en-US" noProof="0" dirty="0" smtClean="0"/>
              <a:t> </a:t>
            </a:r>
            <a:r>
              <a:rPr lang="en-US" noProof="0" dirty="0" err="1" smtClean="0"/>
              <a:t>bearbeiten</a:t>
            </a:r>
            <a:endParaRPr lang="en-US" noProof="0" dirty="0" smtClean="0"/>
          </a:p>
          <a:p>
            <a:pPr lvl="1"/>
            <a:r>
              <a:rPr lang="en-US" noProof="0" dirty="0" err="1" smtClean="0"/>
              <a:t>Zweite</a:t>
            </a:r>
            <a:r>
              <a:rPr lang="en-US" noProof="0" dirty="0" smtClean="0"/>
              <a:t> </a:t>
            </a:r>
            <a:r>
              <a:rPr lang="en-US" noProof="0" dirty="0" err="1" smtClean="0"/>
              <a:t>Ebene</a:t>
            </a:r>
            <a:endParaRPr lang="en-US" noProof="0" dirty="0" smtClean="0"/>
          </a:p>
          <a:p>
            <a:pPr lvl="2"/>
            <a:r>
              <a:rPr lang="en-US" noProof="0" dirty="0" err="1" smtClean="0"/>
              <a:t>Dritte</a:t>
            </a:r>
            <a:r>
              <a:rPr lang="en-US" noProof="0" dirty="0" smtClean="0"/>
              <a:t> </a:t>
            </a:r>
            <a:r>
              <a:rPr lang="en-US" noProof="0" dirty="0" err="1" smtClean="0"/>
              <a:t>Ebene</a:t>
            </a:r>
            <a:endParaRPr lang="en-US" noProof="0" dirty="0" smtClean="0"/>
          </a:p>
          <a:p>
            <a:pPr lvl="3"/>
            <a:r>
              <a:rPr lang="en-US" noProof="0" dirty="0" err="1" smtClean="0"/>
              <a:t>Vierte</a:t>
            </a:r>
            <a:r>
              <a:rPr lang="en-US" noProof="0" dirty="0" smtClean="0"/>
              <a:t> </a:t>
            </a:r>
            <a:r>
              <a:rPr lang="en-US" noProof="0" dirty="0" err="1" smtClean="0"/>
              <a:t>Ebene</a:t>
            </a:r>
            <a:endParaRPr lang="en-US" noProof="0" dirty="0" smtClean="0"/>
          </a:p>
          <a:p>
            <a:pPr lvl="4"/>
            <a:r>
              <a:rPr lang="en-US" noProof="0" dirty="0" err="1" smtClean="0"/>
              <a:t>Fünfte</a:t>
            </a:r>
            <a:r>
              <a:rPr lang="en-US" noProof="0" dirty="0" smtClean="0"/>
              <a:t> </a:t>
            </a:r>
            <a:r>
              <a:rPr lang="en-US" noProof="0" dirty="0" err="1" smtClean="0"/>
              <a:t>Ebene</a:t>
            </a:r>
            <a:endParaRPr lang="en-US" noProof="0" dirty="0" smtClean="0"/>
          </a:p>
        </p:txBody>
      </p:sp>
      <p:sp>
        <p:nvSpPr>
          <p:cNvPr id="5126" name="Text Box 6"/>
          <p:cNvSpPr txBox="1">
            <a:spLocks noChangeArrowheads="1"/>
          </p:cNvSpPr>
          <p:nvPr/>
        </p:nvSpPr>
        <p:spPr bwMode="auto">
          <a:xfrm>
            <a:off x="250825" y="6453188"/>
            <a:ext cx="6759575" cy="246221"/>
          </a:xfrm>
          <a:prstGeom prst="rect">
            <a:avLst/>
          </a:prstGeom>
          <a:noFill/>
          <a:ln w="9525">
            <a:noFill/>
            <a:miter lim="800000"/>
            <a:headEnd/>
            <a:tailEnd/>
          </a:ln>
          <a:effectLst/>
        </p:spPr>
        <p:txBody>
          <a:bodyPr wrap="square">
            <a:spAutoFit/>
          </a:bodyPr>
          <a:lstStyle/>
          <a:p>
            <a:pPr algn="l">
              <a:spcBef>
                <a:spcPct val="50000"/>
              </a:spcBef>
            </a:pPr>
            <a:r>
              <a:rPr lang="en-US" sz="1000" i="1" dirty="0" smtClean="0">
                <a:solidFill>
                  <a:srgbClr val="7F7F7F"/>
                </a:solidFill>
              </a:rPr>
              <a:t>Visualization, Tino Weinkauf, KTH Stockholm</a:t>
            </a:r>
          </a:p>
        </p:txBody>
      </p:sp>
    </p:spTree>
  </p:cSld>
  <p:clrMap bg1="lt1" tx1="dk1" bg2="lt2" tx2="dk2" accent1="accent1" accent2="accent2" accent3="accent3" accent4="accent4" accent5="accent5" accent6="accent6" hlink="hlink" folHlink="folHlink"/>
  <p:sldLayoutIdLst>
    <p:sldLayoutId id="2147483737" r:id="rId1"/>
    <p:sldLayoutId id="2147483738" r:id="rId2"/>
    <p:sldLayoutId id="2147483739" r:id="rId3"/>
    <p:sldLayoutId id="2147483740" r:id="rId4"/>
    <p:sldLayoutId id="2147483741" r:id="rId5"/>
    <p:sldLayoutId id="2147483742" r:id="rId6"/>
    <p:sldLayoutId id="2147483743" r:id="rId7"/>
    <p:sldLayoutId id="2147483744" r:id="rId8"/>
    <p:sldLayoutId id="2147483745" r:id="rId9"/>
    <p:sldLayoutId id="2147483746" r:id="rId10"/>
    <p:sldLayoutId id="2147483747" r:id="rId11"/>
    <p:sldLayoutId id="2147483748" r:id="rId12"/>
    <p:sldLayoutId id="2147483749" r:id="rId13"/>
    <p:sldLayoutId id="2147483750" r:id="rId14"/>
  </p:sldLayoutIdLst>
  <p:timing>
    <p:tnLst>
      <p:par>
        <p:cTn id="1" dur="indefinite" restart="never" nodeType="tmRoot"/>
      </p:par>
    </p:tnLst>
  </p:timing>
  <p:txStyles>
    <p:titleStyle>
      <a:lvl1pPr algn="r" rtl="0" eaLnBrk="1" fontAlgn="base" hangingPunct="1">
        <a:spcBef>
          <a:spcPct val="0"/>
        </a:spcBef>
        <a:spcAft>
          <a:spcPct val="0"/>
        </a:spcAft>
        <a:defRPr sz="1200" b="1" i="1">
          <a:solidFill>
            <a:schemeClr val="tx1"/>
          </a:solidFill>
          <a:latin typeface="+mj-lt"/>
          <a:ea typeface="+mj-ea"/>
          <a:cs typeface="+mj-cs"/>
        </a:defRPr>
      </a:lvl1pPr>
      <a:lvl2pPr algn="r" rtl="0" eaLnBrk="1" fontAlgn="base" hangingPunct="1">
        <a:spcBef>
          <a:spcPct val="0"/>
        </a:spcBef>
        <a:spcAft>
          <a:spcPct val="0"/>
        </a:spcAft>
        <a:defRPr sz="1200" b="1" i="1">
          <a:solidFill>
            <a:schemeClr val="tx1"/>
          </a:solidFill>
          <a:latin typeface="Arial" pitchFamily="34" charset="0"/>
        </a:defRPr>
      </a:lvl2pPr>
      <a:lvl3pPr algn="r" rtl="0" eaLnBrk="1" fontAlgn="base" hangingPunct="1">
        <a:spcBef>
          <a:spcPct val="0"/>
        </a:spcBef>
        <a:spcAft>
          <a:spcPct val="0"/>
        </a:spcAft>
        <a:defRPr sz="1200" b="1" i="1">
          <a:solidFill>
            <a:schemeClr val="tx1"/>
          </a:solidFill>
          <a:latin typeface="Arial" pitchFamily="34" charset="0"/>
        </a:defRPr>
      </a:lvl3pPr>
      <a:lvl4pPr algn="r" rtl="0" eaLnBrk="1" fontAlgn="base" hangingPunct="1">
        <a:spcBef>
          <a:spcPct val="0"/>
        </a:spcBef>
        <a:spcAft>
          <a:spcPct val="0"/>
        </a:spcAft>
        <a:defRPr sz="1200" b="1" i="1">
          <a:solidFill>
            <a:schemeClr val="tx1"/>
          </a:solidFill>
          <a:latin typeface="Arial" pitchFamily="34" charset="0"/>
        </a:defRPr>
      </a:lvl4pPr>
      <a:lvl5pPr algn="r" rtl="0" eaLnBrk="1" fontAlgn="base" hangingPunct="1">
        <a:spcBef>
          <a:spcPct val="0"/>
        </a:spcBef>
        <a:spcAft>
          <a:spcPct val="0"/>
        </a:spcAft>
        <a:defRPr sz="1200" b="1" i="1">
          <a:solidFill>
            <a:schemeClr val="tx1"/>
          </a:solidFill>
          <a:latin typeface="Arial" pitchFamily="34" charset="0"/>
        </a:defRPr>
      </a:lvl5pPr>
      <a:lvl6pPr marL="457200" algn="r" rtl="0" eaLnBrk="1" fontAlgn="base" hangingPunct="1">
        <a:spcBef>
          <a:spcPct val="0"/>
        </a:spcBef>
        <a:spcAft>
          <a:spcPct val="0"/>
        </a:spcAft>
        <a:defRPr sz="1200" b="1" i="1">
          <a:solidFill>
            <a:schemeClr val="tx1"/>
          </a:solidFill>
          <a:latin typeface="Arial" pitchFamily="34" charset="0"/>
        </a:defRPr>
      </a:lvl6pPr>
      <a:lvl7pPr marL="914400" algn="r" rtl="0" eaLnBrk="1" fontAlgn="base" hangingPunct="1">
        <a:spcBef>
          <a:spcPct val="0"/>
        </a:spcBef>
        <a:spcAft>
          <a:spcPct val="0"/>
        </a:spcAft>
        <a:defRPr sz="1200" b="1" i="1">
          <a:solidFill>
            <a:schemeClr val="tx1"/>
          </a:solidFill>
          <a:latin typeface="Arial" pitchFamily="34" charset="0"/>
        </a:defRPr>
      </a:lvl7pPr>
      <a:lvl8pPr marL="1371600" algn="r" rtl="0" eaLnBrk="1" fontAlgn="base" hangingPunct="1">
        <a:spcBef>
          <a:spcPct val="0"/>
        </a:spcBef>
        <a:spcAft>
          <a:spcPct val="0"/>
        </a:spcAft>
        <a:defRPr sz="1200" b="1" i="1">
          <a:solidFill>
            <a:schemeClr val="tx1"/>
          </a:solidFill>
          <a:latin typeface="Arial" pitchFamily="34" charset="0"/>
        </a:defRPr>
      </a:lvl8pPr>
      <a:lvl9pPr marL="1828800" algn="r" rtl="0" eaLnBrk="1" fontAlgn="base" hangingPunct="1">
        <a:spcBef>
          <a:spcPct val="0"/>
        </a:spcBef>
        <a:spcAft>
          <a:spcPct val="0"/>
        </a:spcAft>
        <a:defRPr sz="1200" b="1" i="1">
          <a:solidFill>
            <a:schemeClr val="tx1"/>
          </a:solidFill>
          <a:latin typeface="Arial" pitchFamily="34" charset="0"/>
        </a:defRPr>
      </a:lvl9pPr>
    </p:titleStyle>
    <p:bodyStyle>
      <a:lvl1pPr marL="342900" indent="-342900" algn="l" rtl="0" eaLnBrk="1" fontAlgn="base" hangingPunct="1">
        <a:spcBef>
          <a:spcPct val="75000"/>
        </a:spcBef>
        <a:spcAft>
          <a:spcPct val="0"/>
        </a:spcAft>
        <a:buClrTx/>
        <a:buSzPct val="100000"/>
        <a:buFont typeface="Arial" pitchFamily="34" charset="0"/>
        <a:buChar char="●"/>
        <a:defRPr sz="2400">
          <a:solidFill>
            <a:schemeClr val="tx1"/>
          </a:solidFill>
          <a:latin typeface="+mn-lt"/>
          <a:ea typeface="+mn-ea"/>
          <a:cs typeface="+mn-cs"/>
        </a:defRPr>
      </a:lvl1pPr>
      <a:lvl2pPr marL="742950" indent="-285750" algn="l" rtl="0" eaLnBrk="1" fontAlgn="base" hangingPunct="1">
        <a:spcBef>
          <a:spcPct val="20000"/>
        </a:spcBef>
        <a:spcAft>
          <a:spcPct val="0"/>
        </a:spcAft>
        <a:buClrTx/>
        <a:buSzPct val="100000"/>
        <a:buFont typeface="Arial" pitchFamily="34" charset="0"/>
        <a:buChar char="●"/>
        <a:defRPr sz="2000">
          <a:solidFill>
            <a:schemeClr val="tx1"/>
          </a:solidFill>
          <a:latin typeface="+mn-lt"/>
        </a:defRPr>
      </a:lvl2pPr>
      <a:lvl3pPr marL="1143000" indent="-228600" algn="l" rtl="0" eaLnBrk="1" fontAlgn="base" hangingPunct="1">
        <a:spcBef>
          <a:spcPct val="20000"/>
        </a:spcBef>
        <a:spcAft>
          <a:spcPct val="0"/>
        </a:spcAft>
        <a:buClrTx/>
        <a:buSzPct val="100000"/>
        <a:buFont typeface="Arial" pitchFamily="34" charset="0"/>
        <a:buChar char="●"/>
        <a:defRPr>
          <a:solidFill>
            <a:schemeClr val="tx1"/>
          </a:solidFill>
          <a:latin typeface="+mn-lt"/>
        </a:defRPr>
      </a:lvl3pPr>
      <a:lvl4pPr marL="1600200" indent="-228600" algn="l" rtl="0" eaLnBrk="1" fontAlgn="base" hangingPunct="1">
        <a:spcBef>
          <a:spcPct val="20000"/>
        </a:spcBef>
        <a:spcAft>
          <a:spcPct val="0"/>
        </a:spcAft>
        <a:buClrTx/>
        <a:buSzPct val="100000"/>
        <a:buFont typeface="Arial" pitchFamily="34" charset="0"/>
        <a:buChar char="●"/>
        <a:defRPr sz="1600">
          <a:solidFill>
            <a:schemeClr val="tx1"/>
          </a:solidFill>
          <a:latin typeface="+mn-lt"/>
        </a:defRPr>
      </a:lvl4pPr>
      <a:lvl5pPr marL="2057400" indent="-228600" algn="l" rtl="0" eaLnBrk="1" fontAlgn="base" hangingPunct="1">
        <a:spcBef>
          <a:spcPct val="20000"/>
        </a:spcBef>
        <a:spcAft>
          <a:spcPct val="0"/>
        </a:spcAft>
        <a:buClrTx/>
        <a:buSzPct val="100000"/>
        <a:buFont typeface="Arial" pitchFamily="34" charset="0"/>
        <a:buChar char="●"/>
        <a:defRPr sz="1400">
          <a:solidFill>
            <a:schemeClr val="tx1"/>
          </a:solidFill>
          <a:latin typeface="+mn-lt"/>
        </a:defRPr>
      </a:lvl5pPr>
      <a:lvl6pPr marL="2514600" indent="-228600" algn="l" rtl="0" eaLnBrk="1" fontAlgn="base" hangingPunct="1">
        <a:spcBef>
          <a:spcPct val="20000"/>
        </a:spcBef>
        <a:spcAft>
          <a:spcPct val="0"/>
        </a:spcAft>
        <a:buClr>
          <a:schemeClr val="accent1"/>
        </a:buClr>
        <a:buSzPct val="50000"/>
        <a:buFont typeface="Wingdings" pitchFamily="2" charset="2"/>
        <a:buChar char="n"/>
        <a:defRPr sz="1400">
          <a:solidFill>
            <a:schemeClr val="tx1"/>
          </a:solidFill>
          <a:latin typeface="+mn-lt"/>
        </a:defRPr>
      </a:lvl6pPr>
      <a:lvl7pPr marL="2971800" indent="-228600" algn="l" rtl="0" eaLnBrk="1" fontAlgn="base" hangingPunct="1">
        <a:spcBef>
          <a:spcPct val="20000"/>
        </a:spcBef>
        <a:spcAft>
          <a:spcPct val="0"/>
        </a:spcAft>
        <a:buClr>
          <a:schemeClr val="accent1"/>
        </a:buClr>
        <a:buSzPct val="50000"/>
        <a:buFont typeface="Wingdings" pitchFamily="2" charset="2"/>
        <a:buChar char="n"/>
        <a:defRPr sz="1400">
          <a:solidFill>
            <a:schemeClr val="tx1"/>
          </a:solidFill>
          <a:latin typeface="+mn-lt"/>
        </a:defRPr>
      </a:lvl7pPr>
      <a:lvl8pPr marL="3429000" indent="-228600" algn="l" rtl="0" eaLnBrk="1" fontAlgn="base" hangingPunct="1">
        <a:spcBef>
          <a:spcPct val="20000"/>
        </a:spcBef>
        <a:spcAft>
          <a:spcPct val="0"/>
        </a:spcAft>
        <a:buClr>
          <a:schemeClr val="accent1"/>
        </a:buClr>
        <a:buSzPct val="50000"/>
        <a:buFont typeface="Wingdings" pitchFamily="2" charset="2"/>
        <a:buChar char="n"/>
        <a:defRPr sz="1400">
          <a:solidFill>
            <a:schemeClr val="tx1"/>
          </a:solidFill>
          <a:latin typeface="+mn-lt"/>
        </a:defRPr>
      </a:lvl8pPr>
      <a:lvl9pPr marL="3886200" indent="-228600" algn="l" rtl="0" eaLnBrk="1" fontAlgn="base" hangingPunct="1">
        <a:spcBef>
          <a:spcPct val="20000"/>
        </a:spcBef>
        <a:spcAft>
          <a:spcPct val="0"/>
        </a:spcAft>
        <a:buClr>
          <a:schemeClr val="accent1"/>
        </a:buClr>
        <a:buSzPct val="50000"/>
        <a:buFont typeface="Wingdings" pitchFamily="2" charset="2"/>
        <a:buChar char="n"/>
        <a:defRPr sz="14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3.xml"/><Relationship Id="rId4" Type="http://schemas.openxmlformats.org/officeDocument/2006/relationships/image" Target="../media/image88.png"/></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file:///D:\Projekte\Vorlesungen\2011%20WS%20Scientific%20Visualization\Lecture19\SimpleFeatures2D.avi" TargetMode="External"/><Relationship Id="rId1" Type="http://schemas.microsoft.com/office/2007/relationships/media" Target="file:///D:\Projekte\Vorlesungen\2011%20WS%20Scientific%20Visualization\Lecture19\SimpleFeatures2D.avi" TargetMode="External"/><Relationship Id="rId5" Type="http://schemas.openxmlformats.org/officeDocument/2006/relationships/image" Target="../media/image90.png"/><Relationship Id="rId4" Type="http://schemas.openxmlformats.org/officeDocument/2006/relationships/image" Target="../media/image89.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8.png"/><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14.xml"/><Relationship Id="rId1" Type="http://schemas.openxmlformats.org/officeDocument/2006/relationships/vmlDrawing" Target="../drawings/vmlDrawing1.vml"/><Relationship Id="rId4" Type="http://schemas.openxmlformats.org/officeDocument/2006/relationships/image" Target="../media/image20.wm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24.wmf"/><Relationship Id="rId2" Type="http://schemas.openxmlformats.org/officeDocument/2006/relationships/image" Target="../media/image23.wmf"/><Relationship Id="rId1" Type="http://schemas.openxmlformats.org/officeDocument/2006/relationships/slideLayout" Target="../slideLayouts/slideLayout7.xml"/><Relationship Id="rId5" Type="http://schemas.openxmlformats.org/officeDocument/2006/relationships/image" Target="../media/image26.wmf"/><Relationship Id="rId4" Type="http://schemas.openxmlformats.org/officeDocument/2006/relationships/image" Target="../media/image25.wmf"/></Relationships>
</file>

<file path=ppt/slides/_rels/slide4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3.xml"/><Relationship Id="rId4" Type="http://schemas.openxmlformats.org/officeDocument/2006/relationships/image" Target="../media/image30.jpeg"/></Relationships>
</file>

<file path=ppt/slides/_rels/slide4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hyperlink" Target="http://www.smartmoney.com/map-of-the-market/" TargetMode="External"/><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image" Target="../media/image32.gif"/><Relationship Id="rId4" Type="http://schemas.openxmlformats.org/officeDocument/2006/relationships/image" Target="../media/image31.jpeg"/></Relationships>
</file>

<file path=ppt/slides/_rels/slide4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image" Target="../media/image34.wmf"/><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image" Target="../media/image38.wmf"/><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image" Target="../media/image46.wmf"/><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wmf"/><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3.xml"/><Relationship Id="rId1" Type="http://schemas.openxmlformats.org/officeDocument/2006/relationships/vmlDrawing" Target="../drawings/vmlDrawing2.vml"/><Relationship Id="rId4" Type="http://schemas.openxmlformats.org/officeDocument/2006/relationships/image" Target="../media/image65.png"/></Relationships>
</file>

<file path=ppt/slides/_rels/slide88.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Visualization</a:t>
            </a:r>
            <a:endParaRPr lang="en-US" dirty="0"/>
          </a:p>
        </p:txBody>
      </p:sp>
      <p:sp>
        <p:nvSpPr>
          <p:cNvPr id="3" name="Subtitle 2"/>
          <p:cNvSpPr>
            <a:spLocks noGrp="1"/>
          </p:cNvSpPr>
          <p:nvPr>
            <p:ph type="subTitle" idx="1"/>
          </p:nvPr>
        </p:nvSpPr>
        <p:spPr>
          <a:xfrm>
            <a:off x="3733800" y="3933825"/>
            <a:ext cx="5029200" cy="1704975"/>
          </a:xfrm>
        </p:spPr>
        <p:txBody>
          <a:bodyPr/>
          <a:lstStyle/>
          <a:p>
            <a:r>
              <a:rPr lang="en-US" dirty="0" smtClean="0"/>
              <a:t>The Visualization Pipeline</a:t>
            </a:r>
          </a:p>
          <a:p>
            <a:r>
              <a:rPr lang="en-US" dirty="0" smtClean="0"/>
              <a:t>Human Factors</a:t>
            </a:r>
          </a:p>
          <a:p>
            <a:r>
              <a:rPr lang="en-US" dirty="0" smtClean="0"/>
              <a:t>Data Description</a:t>
            </a:r>
          </a:p>
          <a:p>
            <a:r>
              <a:rPr lang="en-US" dirty="0" smtClean="0"/>
              <a:t>Classification of Visualization Methods</a:t>
            </a:r>
          </a:p>
          <a:p>
            <a:r>
              <a:rPr lang="en-US" dirty="0" smtClean="0"/>
              <a:t>Visualization of </a:t>
            </a:r>
            <a:r>
              <a:rPr lang="en-US" dirty="0" err="1" smtClean="0"/>
              <a:t>Multiparameter</a:t>
            </a:r>
            <a:r>
              <a:rPr lang="en-US" dirty="0" smtClean="0"/>
              <a:t> </a:t>
            </a:r>
            <a:r>
              <a:rPr lang="en-US" dirty="0"/>
              <a:t>D</a:t>
            </a:r>
            <a:r>
              <a:rPr lang="en-US" dirty="0" smtClean="0"/>
              <a:t>ata</a:t>
            </a:r>
            <a:endParaRPr lang="en-US" dirty="0"/>
          </a:p>
        </p:txBody>
      </p:sp>
    </p:spTree>
    <p:extLst>
      <p:ext uri="{BB962C8B-B14F-4D97-AF65-F5344CB8AC3E}">
        <p14:creationId xmlns:p14="http://schemas.microsoft.com/office/powerpoint/2010/main" val="308169210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5634" name="Rectangle 2"/>
          <p:cNvSpPr>
            <a:spLocks noChangeArrowheads="1"/>
          </p:cNvSpPr>
          <p:nvPr/>
        </p:nvSpPr>
        <p:spPr bwMode="auto">
          <a:xfrm>
            <a:off x="685800" y="3886200"/>
            <a:ext cx="7848600" cy="2362200"/>
          </a:xfrm>
          <a:prstGeom prst="rect">
            <a:avLst/>
          </a:prstGeom>
          <a:noFill/>
          <a:ln>
            <a:noFill/>
          </a:ln>
          <a:effectLst>
            <a:outerShdw dist="45791" dir="2021404" algn="ctr" rotWithShape="0">
              <a:srgbClr val="000000"/>
            </a:outerShdw>
          </a:effectLst>
          <a:extLst>
            <a:ext uri="{909E8E84-426E-40DD-AFC4-6F175D3DCCD1}">
              <a14:hiddenFill xmlns:a14="http://schemas.microsoft.com/office/drawing/2010/main">
                <a:noFill/>
              </a14:hiddenFill>
            </a:ext>
            <a:ext uri="{91240B29-F687-4F45-9708-019B960494DF}">
              <a14:hiddenLine xmlns:a14="http://schemas.microsoft.com/office/drawing/2010/main" w="12700">
                <a:solidFill>
                  <a:schemeClr val="tx1"/>
                </a:solidFill>
                <a:miter lim="800000"/>
                <a:headEnd/>
                <a:tailEnd/>
              </a14:hiddenLine>
            </a:ext>
          </a:extLst>
        </p:spPr>
        <p:txBody>
          <a:bodyPr lIns="90488" tIns="44450" rIns="90488" bIns="44450"/>
          <a:lstStyle>
            <a:lvl1pPr algn="l">
              <a:defRPr>
                <a:solidFill>
                  <a:schemeClr val="tx1"/>
                </a:solidFill>
                <a:latin typeface="Arial" charset="0"/>
                <a:cs typeface="Arial" charset="0"/>
              </a:defRPr>
            </a:lvl1pPr>
            <a:lvl2pPr algn="l">
              <a:defRPr>
                <a:solidFill>
                  <a:schemeClr val="tx1"/>
                </a:solidFill>
                <a:latin typeface="Arial" charset="0"/>
                <a:cs typeface="Arial" charset="0"/>
              </a:defRPr>
            </a:lvl2pPr>
            <a:lvl3pPr marL="857250" indent="57150" algn="l">
              <a:defRPr>
                <a:solidFill>
                  <a:schemeClr val="tx1"/>
                </a:solidFill>
                <a:latin typeface="Arial" charset="0"/>
                <a:cs typeface="Arial" charset="0"/>
              </a:defRPr>
            </a:lvl3pPr>
            <a:lvl4pPr algn="l">
              <a:defRPr>
                <a:solidFill>
                  <a:schemeClr val="tx1"/>
                </a:solidFill>
                <a:latin typeface="Arial" charset="0"/>
                <a:cs typeface="Arial" charset="0"/>
              </a:defRPr>
            </a:lvl4pPr>
            <a:lvl5pPr algn="l">
              <a:defRPr>
                <a:solidFill>
                  <a:schemeClr val="tx1"/>
                </a:solidFill>
                <a:latin typeface="Arial" charset="0"/>
                <a:cs typeface="Arial" charset="0"/>
              </a:defRPr>
            </a:lvl5pPr>
            <a:lvl6pPr fontAlgn="base">
              <a:spcBef>
                <a:spcPct val="0"/>
              </a:spcBef>
              <a:spcAft>
                <a:spcPct val="0"/>
              </a:spcAft>
              <a:defRPr>
                <a:solidFill>
                  <a:schemeClr val="tx1"/>
                </a:solidFill>
                <a:latin typeface="Arial" charset="0"/>
                <a:cs typeface="Arial" charset="0"/>
              </a:defRPr>
            </a:lvl6pPr>
            <a:lvl7pPr fontAlgn="base">
              <a:spcBef>
                <a:spcPct val="0"/>
              </a:spcBef>
              <a:spcAft>
                <a:spcPct val="0"/>
              </a:spcAft>
              <a:defRPr>
                <a:solidFill>
                  <a:schemeClr val="tx1"/>
                </a:solidFill>
                <a:latin typeface="Arial" charset="0"/>
                <a:cs typeface="Arial" charset="0"/>
              </a:defRPr>
            </a:lvl7pPr>
            <a:lvl8pPr fontAlgn="base">
              <a:spcBef>
                <a:spcPct val="0"/>
              </a:spcBef>
              <a:spcAft>
                <a:spcPct val="0"/>
              </a:spcAft>
              <a:defRPr>
                <a:solidFill>
                  <a:schemeClr val="tx1"/>
                </a:solidFill>
                <a:latin typeface="Arial" charset="0"/>
                <a:cs typeface="Arial" charset="0"/>
              </a:defRPr>
            </a:lvl8pPr>
            <a:lvl9pPr fontAlgn="base">
              <a:spcBef>
                <a:spcPct val="0"/>
              </a:spcBef>
              <a:spcAft>
                <a:spcPct val="0"/>
              </a:spcAft>
              <a:defRPr>
                <a:solidFill>
                  <a:schemeClr val="tx1"/>
                </a:solidFill>
                <a:latin typeface="Arial" charset="0"/>
                <a:cs typeface="Arial" charset="0"/>
              </a:defRPr>
            </a:lvl9pPr>
          </a:lstStyle>
          <a:p>
            <a:pPr eaLnBrk="0" hangingPunct="0"/>
            <a:endParaRPr lang="en-US" altLang="en-US" sz="2400">
              <a:latin typeface="Times New Roman" pitchFamily="18" charset="0"/>
            </a:endParaRPr>
          </a:p>
        </p:txBody>
      </p:sp>
      <p:sp>
        <p:nvSpPr>
          <p:cNvPr id="325635" name="Rectangle 3"/>
          <p:cNvSpPr>
            <a:spLocks noChangeArrowheads="1"/>
          </p:cNvSpPr>
          <p:nvPr/>
        </p:nvSpPr>
        <p:spPr bwMode="auto">
          <a:xfrm>
            <a:off x="685800" y="3886200"/>
            <a:ext cx="7848600" cy="2362200"/>
          </a:xfrm>
          <a:prstGeom prst="rect">
            <a:avLst/>
          </a:prstGeom>
          <a:noFill/>
          <a:ln>
            <a:noFill/>
          </a:ln>
          <a:effectLst>
            <a:outerShdw dist="45791" dir="2021404" algn="ctr" rotWithShape="0">
              <a:srgbClr val="000000"/>
            </a:outerShdw>
          </a:effectLst>
          <a:extLst>
            <a:ext uri="{909E8E84-426E-40DD-AFC4-6F175D3DCCD1}">
              <a14:hiddenFill xmlns:a14="http://schemas.microsoft.com/office/drawing/2010/main">
                <a:noFill/>
              </a14:hiddenFill>
            </a:ext>
            <a:ext uri="{91240B29-F687-4F45-9708-019B960494DF}">
              <a14:hiddenLine xmlns:a14="http://schemas.microsoft.com/office/drawing/2010/main" w="12700">
                <a:solidFill>
                  <a:schemeClr val="tx1"/>
                </a:solidFill>
                <a:miter lim="800000"/>
                <a:headEnd/>
                <a:tailEnd/>
              </a14:hiddenLine>
            </a:ext>
          </a:extLst>
        </p:spPr>
        <p:txBody>
          <a:bodyPr lIns="90488" tIns="44450" rIns="90488" bIns="44450"/>
          <a:lstStyle>
            <a:lvl1pPr algn="l">
              <a:defRPr>
                <a:solidFill>
                  <a:schemeClr val="tx1"/>
                </a:solidFill>
                <a:latin typeface="Arial" charset="0"/>
                <a:cs typeface="Arial" charset="0"/>
              </a:defRPr>
            </a:lvl1pPr>
            <a:lvl2pPr algn="l">
              <a:defRPr>
                <a:solidFill>
                  <a:schemeClr val="tx1"/>
                </a:solidFill>
                <a:latin typeface="Arial" charset="0"/>
                <a:cs typeface="Arial" charset="0"/>
              </a:defRPr>
            </a:lvl2pPr>
            <a:lvl3pPr marL="857250" indent="57150" algn="l">
              <a:defRPr>
                <a:solidFill>
                  <a:schemeClr val="tx1"/>
                </a:solidFill>
                <a:latin typeface="Arial" charset="0"/>
                <a:cs typeface="Arial" charset="0"/>
              </a:defRPr>
            </a:lvl3pPr>
            <a:lvl4pPr algn="l">
              <a:defRPr>
                <a:solidFill>
                  <a:schemeClr val="tx1"/>
                </a:solidFill>
                <a:latin typeface="Arial" charset="0"/>
                <a:cs typeface="Arial" charset="0"/>
              </a:defRPr>
            </a:lvl4pPr>
            <a:lvl5pPr algn="l">
              <a:defRPr>
                <a:solidFill>
                  <a:schemeClr val="tx1"/>
                </a:solidFill>
                <a:latin typeface="Arial" charset="0"/>
                <a:cs typeface="Arial" charset="0"/>
              </a:defRPr>
            </a:lvl5pPr>
            <a:lvl6pPr fontAlgn="base">
              <a:spcBef>
                <a:spcPct val="0"/>
              </a:spcBef>
              <a:spcAft>
                <a:spcPct val="0"/>
              </a:spcAft>
              <a:defRPr>
                <a:solidFill>
                  <a:schemeClr val="tx1"/>
                </a:solidFill>
                <a:latin typeface="Arial" charset="0"/>
                <a:cs typeface="Arial" charset="0"/>
              </a:defRPr>
            </a:lvl6pPr>
            <a:lvl7pPr fontAlgn="base">
              <a:spcBef>
                <a:spcPct val="0"/>
              </a:spcBef>
              <a:spcAft>
                <a:spcPct val="0"/>
              </a:spcAft>
              <a:defRPr>
                <a:solidFill>
                  <a:schemeClr val="tx1"/>
                </a:solidFill>
                <a:latin typeface="Arial" charset="0"/>
                <a:cs typeface="Arial" charset="0"/>
              </a:defRPr>
            </a:lvl7pPr>
            <a:lvl8pPr fontAlgn="base">
              <a:spcBef>
                <a:spcPct val="0"/>
              </a:spcBef>
              <a:spcAft>
                <a:spcPct val="0"/>
              </a:spcAft>
              <a:defRPr>
                <a:solidFill>
                  <a:schemeClr val="tx1"/>
                </a:solidFill>
                <a:latin typeface="Arial" charset="0"/>
                <a:cs typeface="Arial" charset="0"/>
              </a:defRPr>
            </a:lvl8pPr>
            <a:lvl9pPr fontAlgn="base">
              <a:spcBef>
                <a:spcPct val="0"/>
              </a:spcBef>
              <a:spcAft>
                <a:spcPct val="0"/>
              </a:spcAft>
              <a:defRPr>
                <a:solidFill>
                  <a:schemeClr val="tx1"/>
                </a:solidFill>
                <a:latin typeface="Arial" charset="0"/>
                <a:cs typeface="Arial" charset="0"/>
              </a:defRPr>
            </a:lvl9pPr>
          </a:lstStyle>
          <a:p>
            <a:pPr eaLnBrk="0" hangingPunct="0"/>
            <a:endParaRPr lang="en-US" altLang="en-US" sz="2400">
              <a:latin typeface="Times New Roman" pitchFamily="18" charset="0"/>
            </a:endParaRPr>
          </a:p>
        </p:txBody>
      </p:sp>
      <p:sp>
        <p:nvSpPr>
          <p:cNvPr id="325636" name="Rectangle 4"/>
          <p:cNvSpPr>
            <a:spLocks noGrp="1" noChangeArrowheads="1"/>
          </p:cNvSpPr>
          <p:nvPr>
            <p:ph type="title"/>
          </p:nvPr>
        </p:nvSpPr>
        <p:spPr/>
        <p:txBody>
          <a:bodyPr/>
          <a:lstStyle/>
          <a:p>
            <a:r>
              <a:rPr lang="de-DE" altLang="en-US"/>
              <a:t>The Visualization Pipeline</a:t>
            </a:r>
            <a:endParaRPr lang="en-GB" altLang="en-US"/>
          </a:p>
        </p:txBody>
      </p:sp>
      <p:sp>
        <p:nvSpPr>
          <p:cNvPr id="325637" name="Rectangle 5"/>
          <p:cNvSpPr>
            <a:spLocks noGrp="1" noChangeArrowheads="1"/>
          </p:cNvSpPr>
          <p:nvPr>
            <p:ph idx="1"/>
          </p:nvPr>
        </p:nvSpPr>
        <p:spPr>
          <a:xfrm>
            <a:off x="250825" y="549275"/>
            <a:ext cx="2720975" cy="5759450"/>
          </a:xfrm>
        </p:spPr>
        <p:txBody>
          <a:bodyPr/>
          <a:lstStyle/>
          <a:p>
            <a:r>
              <a:rPr lang="en-US" altLang="en-US"/>
              <a:t>Data flow in the Visualization pipeline</a:t>
            </a:r>
            <a:endParaRPr lang="de-DE" altLang="en-US"/>
          </a:p>
        </p:txBody>
      </p:sp>
      <p:pic>
        <p:nvPicPr>
          <p:cNvPr id="325638"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29000" y="838200"/>
            <a:ext cx="4991100" cy="5067300"/>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50800">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54368302"/>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5708" name="Picture 2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362200"/>
            <a:ext cx="5257800" cy="3943350"/>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50800">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55709" name="Picture 2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38675" y="2667000"/>
            <a:ext cx="4505325" cy="2894013"/>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50800">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55711" name="Rectangle 31"/>
          <p:cNvSpPr>
            <a:spLocks noGrp="1" noChangeArrowheads="1"/>
          </p:cNvSpPr>
          <p:nvPr>
            <p:ph type="title"/>
          </p:nvPr>
        </p:nvSpPr>
        <p:spPr/>
        <p:txBody>
          <a:bodyPr/>
          <a:lstStyle/>
          <a:p>
            <a:r>
              <a:rPr lang="de-DE" dirty="0" err="1" smtClean="0"/>
              <a:t>Visualization</a:t>
            </a:r>
            <a:r>
              <a:rPr lang="de-DE" dirty="0" smtClean="0"/>
              <a:t> </a:t>
            </a:r>
            <a:r>
              <a:rPr lang="de-DE" dirty="0" err="1" smtClean="0"/>
              <a:t>of</a:t>
            </a:r>
            <a:r>
              <a:rPr lang="de-DE" dirty="0" smtClean="0"/>
              <a:t> Multiparameter Data</a:t>
            </a:r>
            <a:endParaRPr lang="de-DE" dirty="0"/>
          </a:p>
        </p:txBody>
      </p:sp>
      <p:sp>
        <p:nvSpPr>
          <p:cNvPr id="455710" name="Rectangle 30"/>
          <p:cNvSpPr>
            <a:spLocks noGrp="1" noChangeArrowheads="1"/>
          </p:cNvSpPr>
          <p:nvPr>
            <p:ph idx="1"/>
          </p:nvPr>
        </p:nvSpPr>
        <p:spPr>
          <a:xfrm>
            <a:off x="250825" y="549275"/>
            <a:ext cx="8642350" cy="1374775"/>
          </a:xfrm>
        </p:spPr>
        <p:txBody>
          <a:bodyPr/>
          <a:lstStyle/>
          <a:p>
            <a:pPr marL="231775" indent="-231775" eaLnBrk="0" hangingPunct="0">
              <a:spcBef>
                <a:spcPct val="0"/>
              </a:spcBef>
              <a:buClrTx/>
              <a:buFontTx/>
              <a:buNone/>
            </a:pPr>
            <a:r>
              <a:rPr lang="en-US" sz="1800" b="1">
                <a:cs typeface="Times New Roman" pitchFamily="18" charset="0"/>
              </a:rPr>
              <a:t>Example 1:</a:t>
            </a:r>
            <a:endParaRPr lang="en-US" sz="1800">
              <a:cs typeface="Times New Roman" pitchFamily="18" charset="0"/>
            </a:endParaRPr>
          </a:p>
          <a:p>
            <a:pPr marL="231775" indent="-231775" eaLnBrk="0" hangingPunct="0">
              <a:spcBef>
                <a:spcPct val="0"/>
              </a:spcBef>
            </a:pPr>
            <a:r>
              <a:rPr lang="en-US" sz="1400">
                <a:cs typeface="Times New Roman" pitchFamily="18" charset="0"/>
              </a:rPr>
              <a:t>5-dimensional parameter set</a:t>
            </a:r>
            <a:br>
              <a:rPr lang="en-US" sz="1400">
                <a:cs typeface="Times New Roman" pitchFamily="18" charset="0"/>
              </a:rPr>
            </a:br>
            <a:r>
              <a:rPr lang="en-US" sz="1400">
                <a:cs typeface="Times New Roman" pitchFamily="18" charset="0"/>
              </a:rPr>
              <a:t>(</a:t>
            </a:r>
            <a:r>
              <a:rPr lang="en-US" sz="1400" i="1">
                <a:cs typeface="Times New Roman" pitchFamily="18" charset="0"/>
              </a:rPr>
              <a:t>P</a:t>
            </a:r>
            <a:r>
              <a:rPr lang="en-US" sz="1400" i="1" baseline="-25000">
                <a:cs typeface="Times New Roman" pitchFamily="18" charset="0"/>
              </a:rPr>
              <a:t>1</a:t>
            </a:r>
            <a:r>
              <a:rPr lang="en-US" sz="1400">
                <a:cs typeface="Times New Roman" pitchFamily="18" charset="0"/>
              </a:rPr>
              <a:t>=location, </a:t>
            </a:r>
            <a:r>
              <a:rPr lang="en-US" sz="1400" i="1">
                <a:cs typeface="Times New Roman" pitchFamily="18" charset="0"/>
              </a:rPr>
              <a:t>K</a:t>
            </a:r>
            <a:r>
              <a:rPr lang="en-US" sz="1400" i="1" baseline="-25000">
                <a:cs typeface="Times New Roman" pitchFamily="18" charset="0"/>
              </a:rPr>
              <a:t>1</a:t>
            </a:r>
            <a:r>
              <a:rPr lang="en-US" sz="1400">
                <a:cs typeface="Times New Roman" pitchFamily="18" charset="0"/>
              </a:rPr>
              <a:t>=3; </a:t>
            </a:r>
            <a:r>
              <a:rPr lang="en-US" sz="1400" i="1">
                <a:cs typeface="Times New Roman" pitchFamily="18" charset="0"/>
              </a:rPr>
              <a:t>P</a:t>
            </a:r>
            <a:r>
              <a:rPr lang="en-US" sz="1400" i="1" baseline="-25000">
                <a:cs typeface="Times New Roman" pitchFamily="18" charset="0"/>
              </a:rPr>
              <a:t>2</a:t>
            </a:r>
            <a:r>
              <a:rPr lang="en-US" sz="1400">
                <a:cs typeface="Times New Roman" pitchFamily="18" charset="0"/>
              </a:rPr>
              <a:t>=time, </a:t>
            </a:r>
            <a:r>
              <a:rPr lang="en-US" sz="1400" i="1">
                <a:cs typeface="Times New Roman" pitchFamily="18" charset="0"/>
              </a:rPr>
              <a:t>K</a:t>
            </a:r>
            <a:r>
              <a:rPr lang="en-US" sz="1400" i="1" baseline="-25000">
                <a:cs typeface="Times New Roman" pitchFamily="18" charset="0"/>
              </a:rPr>
              <a:t>2</a:t>
            </a:r>
            <a:r>
              <a:rPr lang="en-US" sz="1400">
                <a:cs typeface="Times New Roman" pitchFamily="18" charset="0"/>
              </a:rPr>
              <a:t>=4; </a:t>
            </a:r>
            <a:r>
              <a:rPr lang="en-US" sz="1400" i="1">
                <a:cs typeface="Times New Roman" pitchFamily="18" charset="0"/>
              </a:rPr>
              <a:t>P</a:t>
            </a:r>
            <a:r>
              <a:rPr lang="en-US" sz="1400" i="1" baseline="-25000">
                <a:cs typeface="Times New Roman" pitchFamily="18" charset="0"/>
              </a:rPr>
              <a:t>3</a:t>
            </a:r>
            <a:r>
              <a:rPr lang="en-US" sz="1400">
                <a:cs typeface="Times New Roman" pitchFamily="18" charset="0"/>
              </a:rPr>
              <a:t>=agent, </a:t>
            </a:r>
            <a:r>
              <a:rPr lang="en-US" sz="1400" i="1">
                <a:cs typeface="Times New Roman" pitchFamily="18" charset="0"/>
              </a:rPr>
              <a:t>K</a:t>
            </a:r>
            <a:r>
              <a:rPr lang="en-US" sz="1400" i="1" baseline="-25000">
                <a:cs typeface="Times New Roman" pitchFamily="18" charset="0"/>
              </a:rPr>
              <a:t>3</a:t>
            </a:r>
            <a:r>
              <a:rPr lang="en-US" sz="1400">
                <a:cs typeface="Times New Roman" pitchFamily="18" charset="0"/>
              </a:rPr>
              <a:t>=4; </a:t>
            </a:r>
            <a:r>
              <a:rPr lang="en-US" sz="1400" i="1">
                <a:cs typeface="Times New Roman" pitchFamily="18" charset="0"/>
              </a:rPr>
              <a:t>P</a:t>
            </a:r>
            <a:r>
              <a:rPr lang="en-US" sz="1400" i="1" baseline="-25000">
                <a:cs typeface="Times New Roman" pitchFamily="18" charset="0"/>
              </a:rPr>
              <a:t>4</a:t>
            </a:r>
            <a:r>
              <a:rPr lang="en-US" sz="1400">
                <a:cs typeface="Times New Roman" pitchFamily="18" charset="0"/>
              </a:rPr>
              <a:t>=customer group, </a:t>
            </a:r>
            <a:r>
              <a:rPr lang="en-US" sz="1400" i="1">
                <a:cs typeface="Times New Roman" pitchFamily="18" charset="0"/>
              </a:rPr>
              <a:t>K</a:t>
            </a:r>
            <a:r>
              <a:rPr lang="en-US" sz="1400" i="1" baseline="-25000">
                <a:cs typeface="Times New Roman" pitchFamily="18" charset="0"/>
              </a:rPr>
              <a:t>4</a:t>
            </a:r>
            <a:r>
              <a:rPr lang="en-US" sz="1400">
                <a:cs typeface="Times New Roman" pitchFamily="18" charset="0"/>
              </a:rPr>
              <a:t>=4; </a:t>
            </a:r>
            <a:r>
              <a:rPr lang="en-US" sz="1400" i="1">
                <a:cs typeface="Times New Roman" pitchFamily="18" charset="0"/>
              </a:rPr>
              <a:t>P</a:t>
            </a:r>
            <a:r>
              <a:rPr lang="en-US" sz="1400" i="1" baseline="-25000">
                <a:cs typeface="Times New Roman" pitchFamily="18" charset="0"/>
              </a:rPr>
              <a:t>5</a:t>
            </a:r>
            <a:r>
              <a:rPr lang="en-US" sz="1400">
                <a:cs typeface="Times New Roman" pitchFamily="18" charset="0"/>
              </a:rPr>
              <a:t>=exchange, </a:t>
            </a:r>
            <a:r>
              <a:rPr lang="en-US" sz="1400" i="1">
                <a:cs typeface="Times New Roman" pitchFamily="18" charset="0"/>
              </a:rPr>
              <a:t>K</a:t>
            </a:r>
            <a:r>
              <a:rPr lang="en-US" sz="1400" i="1" baseline="-25000">
                <a:cs typeface="Times New Roman" pitchFamily="18" charset="0"/>
              </a:rPr>
              <a:t>5</a:t>
            </a:r>
            <a:r>
              <a:rPr lang="en-US" sz="1400">
                <a:cs typeface="Times New Roman" pitchFamily="18" charset="0"/>
              </a:rPr>
              <a:t>=10)</a:t>
            </a:r>
            <a:endParaRPr lang="de-DE" sz="1400">
              <a:cs typeface="Times New Roman" pitchFamily="18" charset="0"/>
            </a:endParaRPr>
          </a:p>
          <a:p>
            <a:pPr marL="231775" indent="-231775" eaLnBrk="0" hangingPunct="0">
              <a:spcBef>
                <a:spcPct val="0"/>
              </a:spcBef>
            </a:pPr>
            <a:r>
              <a:rPr lang="en-US" sz="1400">
                <a:cs typeface="Times New Roman" pitchFamily="18" charset="0"/>
              </a:rPr>
              <a:t>build pairs of parameters out of </a:t>
            </a:r>
            <a:r>
              <a:rPr lang="en-US" sz="1400" i="1">
                <a:cs typeface="Times New Roman" pitchFamily="18" charset="0"/>
              </a:rPr>
              <a:t>P</a:t>
            </a:r>
            <a:r>
              <a:rPr lang="en-US" sz="1400" i="1" baseline="-25000">
                <a:cs typeface="Times New Roman" pitchFamily="18" charset="0"/>
              </a:rPr>
              <a:t>1</a:t>
            </a:r>
            <a:r>
              <a:rPr lang="en-US" sz="1400" i="1">
                <a:cs typeface="Times New Roman" pitchFamily="18" charset="0"/>
              </a:rPr>
              <a:t> </a:t>
            </a:r>
            <a:r>
              <a:rPr lang="en-US" sz="1400">
                <a:cs typeface="Times New Roman" pitchFamily="18" charset="0"/>
              </a:rPr>
              <a:t>,..., </a:t>
            </a:r>
            <a:r>
              <a:rPr lang="en-US" sz="1400" i="1">
                <a:cs typeface="Times New Roman" pitchFamily="18" charset="0"/>
              </a:rPr>
              <a:t>P</a:t>
            </a:r>
            <a:r>
              <a:rPr lang="en-US" sz="1400" i="1" baseline="-25000">
                <a:cs typeface="Times New Roman" pitchFamily="18" charset="0"/>
              </a:rPr>
              <a:t>4</a:t>
            </a:r>
            <a:r>
              <a:rPr lang="en-US" sz="1400" i="1">
                <a:cs typeface="Times New Roman" pitchFamily="18" charset="0"/>
              </a:rPr>
              <a:t>, </a:t>
            </a:r>
            <a:endParaRPr lang="en-GB" sz="1400">
              <a:cs typeface="Times New Roman" pitchFamily="18" charset="0"/>
            </a:endParaRPr>
          </a:p>
          <a:p>
            <a:pPr marL="231775" indent="-231775" eaLnBrk="0" hangingPunct="0">
              <a:spcBef>
                <a:spcPct val="0"/>
              </a:spcBef>
              <a:buClrTx/>
              <a:buFontTx/>
              <a:buNone/>
            </a:pPr>
            <a:r>
              <a:rPr lang="en-US" sz="1400" i="1">
                <a:cs typeface="Times New Roman" pitchFamily="18" charset="0"/>
              </a:rPr>
              <a:t>	color code P</a:t>
            </a:r>
            <a:r>
              <a:rPr lang="en-US" sz="1400" i="1" baseline="-25000">
                <a:cs typeface="Times New Roman" pitchFamily="18" charset="0"/>
              </a:rPr>
              <a:t>5</a:t>
            </a:r>
            <a:r>
              <a:rPr lang="en-US" sz="1400">
                <a:cs typeface="Times New Roman" pitchFamily="18" charset="0"/>
              </a:rPr>
              <a:t> </a:t>
            </a:r>
            <a:endParaRPr lang="de-DE" sz="1400">
              <a:cs typeface="Times New Roman" pitchFamily="18" charset="0"/>
            </a:endParaRPr>
          </a:p>
        </p:txBody>
      </p:sp>
    </p:spTree>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6733" name="Picture 2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29000" y="2286000"/>
            <a:ext cx="5238750" cy="4019550"/>
          </a:xfrm>
          <a:prstGeom prst="rect">
            <a:avLst/>
          </a:prstGeom>
          <a:noFill/>
          <a:extLst>
            <a:ext uri="{909E8E84-426E-40DD-AFC4-6F175D3DCCD1}">
              <a14:hiddenFill xmlns:a14="http://schemas.microsoft.com/office/drawing/2010/main">
                <a:solidFill>
                  <a:srgbClr val="FFFFFF"/>
                </a:solidFill>
              </a14:hiddenFill>
            </a:ext>
          </a:extLst>
        </p:spPr>
      </p:pic>
      <p:sp>
        <p:nvSpPr>
          <p:cNvPr id="456736" name="Rectangle 32"/>
          <p:cNvSpPr>
            <a:spLocks noGrp="1" noChangeArrowheads="1"/>
          </p:cNvSpPr>
          <p:nvPr>
            <p:ph type="title"/>
          </p:nvPr>
        </p:nvSpPr>
        <p:spPr/>
        <p:txBody>
          <a:bodyPr/>
          <a:lstStyle/>
          <a:p>
            <a:r>
              <a:rPr lang="de-DE" dirty="0" err="1" smtClean="0"/>
              <a:t>Visualization</a:t>
            </a:r>
            <a:r>
              <a:rPr lang="de-DE" dirty="0" smtClean="0"/>
              <a:t> </a:t>
            </a:r>
            <a:r>
              <a:rPr lang="de-DE" dirty="0" err="1" smtClean="0"/>
              <a:t>of</a:t>
            </a:r>
            <a:r>
              <a:rPr lang="de-DE" dirty="0" smtClean="0"/>
              <a:t> Multiparameter Data</a:t>
            </a:r>
            <a:endParaRPr lang="de-DE" dirty="0"/>
          </a:p>
        </p:txBody>
      </p:sp>
      <p:sp>
        <p:nvSpPr>
          <p:cNvPr id="456737" name="Rectangle 33"/>
          <p:cNvSpPr>
            <a:spLocks noGrp="1" noChangeArrowheads="1"/>
          </p:cNvSpPr>
          <p:nvPr>
            <p:ph idx="1"/>
          </p:nvPr>
        </p:nvSpPr>
        <p:spPr/>
        <p:txBody>
          <a:bodyPr/>
          <a:lstStyle/>
          <a:p>
            <a:r>
              <a:rPr lang="en-US" b="1"/>
              <a:t>Example 2:</a:t>
            </a:r>
          </a:p>
          <a:p>
            <a:pPr lvl="1"/>
            <a:r>
              <a:rPr lang="en-US"/>
              <a:t>microbiological data set</a:t>
            </a:r>
            <a:endParaRPr lang="de-DE"/>
          </a:p>
          <a:p>
            <a:pPr lvl="1"/>
            <a:r>
              <a:rPr lang="en-US"/>
              <a:t>define pairs of parameters</a:t>
            </a:r>
            <a:endParaRPr lang="de-DE"/>
          </a:p>
          <a:p>
            <a:pPr lvl="1"/>
            <a:r>
              <a:rPr lang="en-US"/>
              <a:t>color code: frequency</a:t>
            </a:r>
            <a:endParaRPr lang="de-DE"/>
          </a:p>
        </p:txBody>
      </p:sp>
    </p:spTree>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7758" name="Picture 3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2743200"/>
            <a:ext cx="4181475" cy="3390900"/>
          </a:xfrm>
          <a:prstGeom prst="rect">
            <a:avLst/>
          </a:prstGeom>
          <a:noFill/>
          <a:extLst>
            <a:ext uri="{909E8E84-426E-40DD-AFC4-6F175D3DCCD1}">
              <a14:hiddenFill xmlns:a14="http://schemas.microsoft.com/office/drawing/2010/main">
                <a:solidFill>
                  <a:srgbClr val="FFFFFF"/>
                </a:solidFill>
              </a14:hiddenFill>
            </a:ext>
          </a:extLst>
        </p:spPr>
      </p:pic>
      <p:pic>
        <p:nvPicPr>
          <p:cNvPr id="457760" name="Picture 3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8200" y="2743200"/>
            <a:ext cx="4143375" cy="3371850"/>
          </a:xfrm>
          <a:prstGeom prst="rect">
            <a:avLst/>
          </a:prstGeom>
          <a:noFill/>
          <a:extLst>
            <a:ext uri="{909E8E84-426E-40DD-AFC4-6F175D3DCCD1}">
              <a14:hiddenFill xmlns:a14="http://schemas.microsoft.com/office/drawing/2010/main">
                <a:solidFill>
                  <a:srgbClr val="FFFFFF"/>
                </a:solidFill>
              </a14:hiddenFill>
            </a:ext>
          </a:extLst>
        </p:spPr>
      </p:pic>
      <p:sp>
        <p:nvSpPr>
          <p:cNvPr id="457763" name="Rectangle 35"/>
          <p:cNvSpPr>
            <a:spLocks noGrp="1" noChangeArrowheads="1"/>
          </p:cNvSpPr>
          <p:nvPr>
            <p:ph type="title"/>
          </p:nvPr>
        </p:nvSpPr>
        <p:spPr/>
        <p:txBody>
          <a:bodyPr/>
          <a:lstStyle/>
          <a:p>
            <a:r>
              <a:rPr lang="de-DE" dirty="0" err="1" smtClean="0"/>
              <a:t>Visualization</a:t>
            </a:r>
            <a:r>
              <a:rPr lang="de-DE" dirty="0" smtClean="0"/>
              <a:t> </a:t>
            </a:r>
            <a:r>
              <a:rPr lang="de-DE" dirty="0" err="1" smtClean="0"/>
              <a:t>of</a:t>
            </a:r>
            <a:r>
              <a:rPr lang="de-DE" dirty="0" smtClean="0"/>
              <a:t> Multiparameter Data</a:t>
            </a:r>
            <a:endParaRPr lang="de-DE" dirty="0"/>
          </a:p>
        </p:txBody>
      </p:sp>
      <p:sp>
        <p:nvSpPr>
          <p:cNvPr id="457764" name="Rectangle 36"/>
          <p:cNvSpPr>
            <a:spLocks noGrp="1" noChangeArrowheads="1"/>
          </p:cNvSpPr>
          <p:nvPr>
            <p:ph idx="1"/>
          </p:nvPr>
        </p:nvSpPr>
        <p:spPr/>
        <p:txBody>
          <a:bodyPr/>
          <a:lstStyle/>
          <a:p>
            <a:r>
              <a:rPr lang="en-US" b="1"/>
              <a:t>Problems:</a:t>
            </a:r>
          </a:p>
          <a:p>
            <a:pPr lvl="1"/>
            <a:r>
              <a:rPr lang="en-US"/>
              <a:t>effective definition of the parameter pairs</a:t>
            </a:r>
          </a:p>
          <a:p>
            <a:pPr lvl="1"/>
            <a:r>
              <a:rPr lang="en-US"/>
              <a:t>effective partition</a:t>
            </a:r>
          </a:p>
          <a:p>
            <a:pPr lvl="1"/>
            <a:r>
              <a:rPr lang="en-US"/>
              <a:t>level of recursion</a:t>
            </a:r>
            <a:endParaRPr lang="de-DE"/>
          </a:p>
        </p:txBody>
      </p:sp>
    </p:spTree>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58784" name="Picture 32" descr="Bild2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0" y="3352800"/>
            <a:ext cx="3619500" cy="2955925"/>
          </a:xfrm>
          <a:prstGeom prst="rect">
            <a:avLst/>
          </a:prstGeom>
          <a:noFill/>
          <a:extLst>
            <a:ext uri="{909E8E84-426E-40DD-AFC4-6F175D3DCCD1}">
              <a14:hiddenFill xmlns:a14="http://schemas.microsoft.com/office/drawing/2010/main">
                <a:solidFill>
                  <a:srgbClr val="FFFFFF"/>
                </a:solidFill>
              </a14:hiddenFill>
            </a:ext>
          </a:extLst>
        </p:spPr>
      </p:pic>
      <p:sp>
        <p:nvSpPr>
          <p:cNvPr id="458785" name="Rectangle 33"/>
          <p:cNvSpPr>
            <a:spLocks noGrp="1" noChangeArrowheads="1"/>
          </p:cNvSpPr>
          <p:nvPr>
            <p:ph type="title"/>
          </p:nvPr>
        </p:nvSpPr>
        <p:spPr/>
        <p:txBody>
          <a:bodyPr/>
          <a:lstStyle/>
          <a:p>
            <a:r>
              <a:rPr lang="de-DE" dirty="0" err="1" smtClean="0"/>
              <a:t>Visualization</a:t>
            </a:r>
            <a:r>
              <a:rPr lang="de-DE" dirty="0" smtClean="0"/>
              <a:t> </a:t>
            </a:r>
            <a:r>
              <a:rPr lang="de-DE" dirty="0" err="1" smtClean="0"/>
              <a:t>of</a:t>
            </a:r>
            <a:r>
              <a:rPr lang="de-DE" dirty="0" smtClean="0"/>
              <a:t> Multiparameter Data</a:t>
            </a:r>
            <a:endParaRPr lang="de-DE" dirty="0"/>
          </a:p>
        </p:txBody>
      </p:sp>
      <p:sp>
        <p:nvSpPr>
          <p:cNvPr id="458786" name="Rectangle 34"/>
          <p:cNvSpPr>
            <a:spLocks noGrp="1" noChangeArrowheads="1"/>
          </p:cNvSpPr>
          <p:nvPr>
            <p:ph idx="1"/>
          </p:nvPr>
        </p:nvSpPr>
        <p:spPr>
          <a:xfrm>
            <a:off x="250825" y="549275"/>
            <a:ext cx="5260975" cy="5759450"/>
          </a:xfrm>
        </p:spPr>
        <p:txBody>
          <a:bodyPr/>
          <a:lstStyle/>
          <a:p>
            <a:pPr>
              <a:lnSpc>
                <a:spcPct val="115000"/>
              </a:lnSpc>
            </a:pPr>
            <a:r>
              <a:rPr lang="en-US" sz="1800" b="1">
                <a:solidFill>
                  <a:srgbClr val="000000"/>
                </a:solidFill>
              </a:rPr>
              <a:t>Worlds-within-Worlds </a:t>
            </a:r>
            <a:r>
              <a:rPr lang="en-US" sz="1800">
                <a:solidFill>
                  <a:srgbClr val="000000"/>
                </a:solidFill>
              </a:rPr>
              <a:t>(Feiner, Beshers, 1990)</a:t>
            </a:r>
            <a:endParaRPr lang="de-DE" sz="1800">
              <a:solidFill>
                <a:srgbClr val="000000"/>
              </a:solidFill>
            </a:endParaRPr>
          </a:p>
          <a:p>
            <a:pPr>
              <a:lnSpc>
                <a:spcPct val="115000"/>
              </a:lnSpc>
            </a:pPr>
            <a:r>
              <a:rPr lang="en-US" sz="1800" b="1">
                <a:solidFill>
                  <a:srgbClr val="000000"/>
                </a:solidFill>
              </a:rPr>
              <a:t>Approach similar to dimensional stacking:</a:t>
            </a:r>
            <a:endParaRPr lang="de-DE" sz="1800" b="1">
              <a:solidFill>
                <a:srgbClr val="000000"/>
              </a:solidFill>
            </a:endParaRPr>
          </a:p>
          <a:p>
            <a:pPr lvl="1">
              <a:lnSpc>
                <a:spcPct val="115000"/>
              </a:lnSpc>
            </a:pPr>
            <a:r>
              <a:rPr lang="en-US" sz="1700">
                <a:solidFill>
                  <a:srgbClr val="000000"/>
                </a:solidFill>
              </a:rPr>
              <a:t>choose a triple of parameters; defines a 3D coordinate system; </a:t>
            </a:r>
            <a:endParaRPr lang="de-DE" sz="1700">
              <a:solidFill>
                <a:srgbClr val="000000"/>
              </a:solidFill>
            </a:endParaRPr>
          </a:p>
          <a:p>
            <a:pPr lvl="1">
              <a:lnSpc>
                <a:spcPct val="115000"/>
              </a:lnSpc>
            </a:pPr>
            <a:r>
              <a:rPr lang="en-US" sz="1700">
                <a:solidFill>
                  <a:srgbClr val="000000"/>
                </a:solidFill>
              </a:rPr>
              <a:t>choose a point in this coordinate system; define another coordinate system by choosing three more parameters at this point; </a:t>
            </a:r>
            <a:endParaRPr lang="de-DE" sz="1700">
              <a:solidFill>
                <a:srgbClr val="000000"/>
              </a:solidFill>
            </a:endParaRPr>
          </a:p>
          <a:p>
            <a:pPr lvl="1">
              <a:lnSpc>
                <a:spcPct val="115000"/>
              </a:lnSpc>
            </a:pPr>
            <a:r>
              <a:rPr lang="en-US" sz="1700">
                <a:solidFill>
                  <a:srgbClr val="000000"/>
                </a:solidFill>
              </a:rPr>
              <a:t>define triples of parameters and coordinate systems recursively;</a:t>
            </a:r>
            <a:endParaRPr lang="de-DE" sz="1700">
              <a:solidFill>
                <a:srgbClr val="000000"/>
              </a:solidFill>
            </a:endParaRPr>
          </a:p>
          <a:p>
            <a:pPr lvl="1">
              <a:lnSpc>
                <a:spcPct val="115000"/>
              </a:lnSpc>
            </a:pPr>
            <a:r>
              <a:rPr lang="en-US" sz="1700">
                <a:solidFill>
                  <a:srgbClr val="000000"/>
                </a:solidFill>
              </a:rPr>
              <a:t>visualize values in the last-defined coordinate system.</a:t>
            </a:r>
            <a:endParaRPr lang="de-DE" sz="170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59807" name="Picture 3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2575" y="1600200"/>
            <a:ext cx="6038850" cy="4191000"/>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50800">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59809" name="Rectangle 33"/>
          <p:cNvSpPr>
            <a:spLocks noGrp="1" noChangeArrowheads="1"/>
          </p:cNvSpPr>
          <p:nvPr>
            <p:ph type="title"/>
          </p:nvPr>
        </p:nvSpPr>
        <p:spPr/>
        <p:txBody>
          <a:bodyPr/>
          <a:lstStyle/>
          <a:p>
            <a:r>
              <a:rPr lang="de-DE" dirty="0" err="1" smtClean="0"/>
              <a:t>Visualization</a:t>
            </a:r>
            <a:r>
              <a:rPr lang="de-DE" dirty="0" smtClean="0"/>
              <a:t> </a:t>
            </a:r>
            <a:r>
              <a:rPr lang="de-DE" dirty="0" err="1" smtClean="0"/>
              <a:t>of</a:t>
            </a:r>
            <a:r>
              <a:rPr lang="de-DE" dirty="0" smtClean="0"/>
              <a:t> Multiparameter Data</a:t>
            </a:r>
            <a:endParaRPr lang="de-DE" dirty="0"/>
          </a:p>
        </p:txBody>
      </p:sp>
      <p:sp>
        <p:nvSpPr>
          <p:cNvPr id="459808" name="Rectangle 32"/>
          <p:cNvSpPr>
            <a:spLocks noGrp="1" noChangeArrowheads="1"/>
          </p:cNvSpPr>
          <p:nvPr>
            <p:ph idx="1"/>
          </p:nvPr>
        </p:nvSpPr>
        <p:spPr>
          <a:xfrm>
            <a:off x="250825" y="549275"/>
            <a:ext cx="8642350" cy="601663"/>
          </a:xfrm>
        </p:spPr>
        <p:txBody>
          <a:bodyPr/>
          <a:lstStyle/>
          <a:p>
            <a:pPr eaLnBrk="0" hangingPunct="0">
              <a:spcBef>
                <a:spcPct val="0"/>
              </a:spcBef>
              <a:buClrTx/>
              <a:buFontTx/>
              <a:buNone/>
            </a:pPr>
            <a:r>
              <a:rPr lang="en-US" b="1"/>
              <a:t>Worlds-within-Worlds </a:t>
            </a:r>
            <a:r>
              <a:rPr lang="en-US"/>
              <a:t>(Feiner, Beshers, 1990)</a:t>
            </a:r>
            <a:endParaRPr lang="de-DE"/>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35" name="Rectangle 35"/>
          <p:cNvSpPr>
            <a:spLocks noGrp="1" noChangeArrowheads="1"/>
          </p:cNvSpPr>
          <p:nvPr>
            <p:ph type="title"/>
          </p:nvPr>
        </p:nvSpPr>
        <p:spPr/>
        <p:txBody>
          <a:bodyPr/>
          <a:lstStyle/>
          <a:p>
            <a:r>
              <a:rPr lang="de-DE" dirty="0" err="1" smtClean="0"/>
              <a:t>Visualization</a:t>
            </a:r>
            <a:r>
              <a:rPr lang="de-DE" dirty="0" smtClean="0"/>
              <a:t> </a:t>
            </a:r>
            <a:r>
              <a:rPr lang="de-DE" dirty="0" err="1" smtClean="0"/>
              <a:t>of</a:t>
            </a:r>
            <a:r>
              <a:rPr lang="de-DE" dirty="0" smtClean="0"/>
              <a:t> Multiparameter Data</a:t>
            </a:r>
            <a:endParaRPr lang="de-DE" dirty="0"/>
          </a:p>
        </p:txBody>
      </p:sp>
      <p:sp>
        <p:nvSpPr>
          <p:cNvPr id="460834" name="Rectangle 34"/>
          <p:cNvSpPr>
            <a:spLocks noGrp="1" noChangeArrowheads="1"/>
          </p:cNvSpPr>
          <p:nvPr>
            <p:ph idx="1"/>
          </p:nvPr>
        </p:nvSpPr>
        <p:spPr/>
        <p:txBody>
          <a:bodyPr/>
          <a:lstStyle/>
          <a:p>
            <a:r>
              <a:rPr lang="en-US" b="1"/>
              <a:t>Assessment of hierarchical methods:</a:t>
            </a:r>
            <a:endParaRPr lang="de-DE"/>
          </a:p>
          <a:p>
            <a:pPr lvl="1"/>
            <a:r>
              <a:rPr lang="en-US" b="1"/>
              <a:t>good</a:t>
            </a:r>
            <a:r>
              <a:rPr lang="en-US"/>
              <a:t>:	</a:t>
            </a:r>
            <a:endParaRPr lang="de-DE"/>
          </a:p>
          <a:p>
            <a:pPr lvl="2"/>
            <a:r>
              <a:rPr lang="en-US"/>
              <a:t>supports level of detail (LOD) and focusing</a:t>
            </a:r>
            <a:endParaRPr lang="de-DE"/>
          </a:p>
          <a:p>
            <a:pPr lvl="2"/>
            <a:r>
              <a:rPr lang="en-US"/>
              <a:t>switch between overview and detail visualizations possible</a:t>
            </a:r>
            <a:endParaRPr lang="de-DE"/>
          </a:p>
          <a:p>
            <a:pPr lvl="2">
              <a:buFont typeface="Wingdings" pitchFamily="2" charset="2"/>
              <a:buNone/>
            </a:pPr>
            <a:endParaRPr lang="de-DE"/>
          </a:p>
          <a:p>
            <a:pPr lvl="1"/>
            <a:r>
              <a:rPr lang="en-US" b="1"/>
              <a:t>bad</a:t>
            </a:r>
            <a:r>
              <a:rPr lang="en-US"/>
              <a:t>:</a:t>
            </a:r>
            <a:endParaRPr lang="de-DE"/>
          </a:p>
          <a:p>
            <a:pPr lvl="2"/>
            <a:r>
              <a:rPr lang="en-US"/>
              <a:t>effective parameter pairing &amp; ordering has to be given / created</a:t>
            </a:r>
            <a:r>
              <a:rPr lang="en-GB"/>
              <a:t> </a:t>
            </a:r>
            <a:r>
              <a:rPr lang="en-US"/>
              <a:t> </a:t>
            </a:r>
            <a:endParaRPr lang="de-DE"/>
          </a:p>
          <a:p>
            <a:pPr lvl="1"/>
            <a:endParaRPr lang="de-DE"/>
          </a:p>
        </p:txBody>
      </p:sp>
    </p:spTree>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1858" name="Picture 3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2971800"/>
            <a:ext cx="8077200" cy="3425825"/>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50800">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61861" name="Rectangle 37"/>
          <p:cNvSpPr>
            <a:spLocks noGrp="1" noChangeArrowheads="1"/>
          </p:cNvSpPr>
          <p:nvPr>
            <p:ph type="title"/>
          </p:nvPr>
        </p:nvSpPr>
        <p:spPr/>
        <p:txBody>
          <a:bodyPr/>
          <a:lstStyle/>
          <a:p>
            <a:r>
              <a:rPr lang="de-DE" dirty="0" err="1" smtClean="0"/>
              <a:t>Visualization</a:t>
            </a:r>
            <a:r>
              <a:rPr lang="de-DE" dirty="0" smtClean="0"/>
              <a:t> </a:t>
            </a:r>
            <a:r>
              <a:rPr lang="de-DE" dirty="0" err="1" smtClean="0"/>
              <a:t>of</a:t>
            </a:r>
            <a:r>
              <a:rPr lang="de-DE" dirty="0" smtClean="0"/>
              <a:t> Multiparameter Data</a:t>
            </a:r>
            <a:endParaRPr lang="de-DE" dirty="0"/>
          </a:p>
        </p:txBody>
      </p:sp>
      <p:sp>
        <p:nvSpPr>
          <p:cNvPr id="461862" name="Rectangle 38"/>
          <p:cNvSpPr>
            <a:spLocks noGrp="1" noChangeArrowheads="1"/>
          </p:cNvSpPr>
          <p:nvPr>
            <p:ph idx="1"/>
          </p:nvPr>
        </p:nvSpPr>
        <p:spPr/>
        <p:txBody>
          <a:bodyPr/>
          <a:lstStyle/>
          <a:p>
            <a:r>
              <a:rPr lang="en-US" b="1"/>
              <a:t>Summary</a:t>
            </a:r>
            <a:endParaRPr lang="de-DE" b="1"/>
          </a:p>
          <a:p>
            <a:r>
              <a:rPr lang="en-US"/>
              <a:t>Consider the techniques concerning the following fundamental aims:</a:t>
            </a:r>
            <a:endParaRPr lang="de-DE"/>
          </a:p>
          <a:p>
            <a:pPr lvl="1"/>
            <a:r>
              <a:rPr lang="en-US"/>
              <a:t>perceive relations between parameters,</a:t>
            </a:r>
            <a:endParaRPr lang="de-DE"/>
          </a:p>
          <a:p>
            <a:pPr lvl="1"/>
            <a:r>
              <a:rPr lang="en-US"/>
              <a:t>identify individual values.</a:t>
            </a:r>
            <a:endParaRPr lang="de-DE"/>
          </a:p>
        </p:txBody>
      </p:sp>
    </p:spTree>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2882" name="Rectangle 34"/>
          <p:cNvSpPr>
            <a:spLocks noGrp="1" noChangeArrowheads="1"/>
          </p:cNvSpPr>
          <p:nvPr>
            <p:ph type="title"/>
          </p:nvPr>
        </p:nvSpPr>
        <p:spPr/>
        <p:txBody>
          <a:bodyPr/>
          <a:lstStyle/>
          <a:p>
            <a:r>
              <a:rPr lang="de-DE" dirty="0" err="1" smtClean="0"/>
              <a:t>Visualization</a:t>
            </a:r>
            <a:r>
              <a:rPr lang="de-DE" dirty="0" smtClean="0"/>
              <a:t> </a:t>
            </a:r>
            <a:r>
              <a:rPr lang="de-DE" dirty="0" err="1" smtClean="0"/>
              <a:t>of</a:t>
            </a:r>
            <a:r>
              <a:rPr lang="de-DE" dirty="0" smtClean="0"/>
              <a:t> Multiparameter Data</a:t>
            </a:r>
            <a:endParaRPr lang="de-DE" dirty="0"/>
          </a:p>
        </p:txBody>
      </p:sp>
      <p:sp>
        <p:nvSpPr>
          <p:cNvPr id="462881" name="Rectangle 33"/>
          <p:cNvSpPr>
            <a:spLocks noGrp="1" noChangeArrowheads="1"/>
          </p:cNvSpPr>
          <p:nvPr>
            <p:ph idx="1"/>
          </p:nvPr>
        </p:nvSpPr>
        <p:spPr/>
        <p:txBody>
          <a:bodyPr/>
          <a:lstStyle/>
          <a:p>
            <a:pPr>
              <a:lnSpc>
                <a:spcPct val="115000"/>
              </a:lnSpc>
            </a:pPr>
            <a:r>
              <a:rPr lang="en-US" sz="2000" b="1"/>
              <a:t>This tables shows only a trend. Reasons for this are:</a:t>
            </a:r>
            <a:endParaRPr lang="de-DE" sz="2000" b="1"/>
          </a:p>
          <a:p>
            <a:pPr lvl="1">
              <a:lnSpc>
                <a:spcPct val="115000"/>
              </a:lnSpc>
            </a:pPr>
            <a:r>
              <a:rPr lang="en-US" sz="1800"/>
              <a:t>Methods in each group differ</a:t>
            </a:r>
            <a:endParaRPr lang="de-DE" sz="1800"/>
          </a:p>
          <a:p>
            <a:pPr lvl="1">
              <a:lnSpc>
                <a:spcPct val="115000"/>
              </a:lnSpc>
            </a:pPr>
            <a:r>
              <a:rPr lang="en-US" sz="1800"/>
              <a:t>Annotation plays a role</a:t>
            </a:r>
            <a:endParaRPr lang="de-DE" sz="1800"/>
          </a:p>
          <a:p>
            <a:pPr lvl="1">
              <a:lnSpc>
                <a:spcPct val="115000"/>
              </a:lnSpc>
            </a:pPr>
            <a:r>
              <a:rPr lang="en-US" sz="1800"/>
              <a:t>Interaction issues play a role</a:t>
            </a:r>
          </a:p>
          <a:p>
            <a:pPr lvl="1">
              <a:lnSpc>
                <a:spcPct val="115000"/>
              </a:lnSpc>
              <a:buFont typeface="Wingdings" pitchFamily="2" charset="2"/>
              <a:buNone/>
            </a:pPr>
            <a:endParaRPr lang="de-DE" sz="1800"/>
          </a:p>
          <a:p>
            <a:pPr>
              <a:lnSpc>
                <a:spcPct val="115000"/>
              </a:lnSpc>
            </a:pPr>
            <a:r>
              <a:rPr lang="en-US" sz="2000" b="1"/>
              <a:t>Can exact values or additional information be obtained by mouse-clicking?</a:t>
            </a:r>
            <a:endParaRPr lang="de-DE" sz="2000" b="1"/>
          </a:p>
          <a:p>
            <a:pPr lvl="1">
              <a:lnSpc>
                <a:spcPct val="115000"/>
              </a:lnSpc>
            </a:pPr>
            <a:r>
              <a:rPr lang="en-US" sz="1800"/>
              <a:t>Can axes be scaled or replaced ?</a:t>
            </a:r>
            <a:endParaRPr lang="de-DE" sz="1800"/>
          </a:p>
          <a:p>
            <a:pPr lvl="1">
              <a:lnSpc>
                <a:spcPct val="115000"/>
              </a:lnSpc>
            </a:pPr>
            <a:r>
              <a:rPr lang="en-US" sz="1800"/>
              <a:t>Is data set interactively reducible?</a:t>
            </a:r>
            <a:endParaRPr lang="de-DE" sz="1800"/>
          </a:p>
          <a:p>
            <a:pPr lvl="1">
              <a:lnSpc>
                <a:spcPct val="115000"/>
              </a:lnSpc>
            </a:pPr>
            <a:r>
              <a:rPr lang="en-US" sz="1800"/>
              <a:t>Are selections possible ?</a:t>
            </a:r>
            <a:endParaRPr lang="de-DE" sz="1800"/>
          </a:p>
          <a:p>
            <a:pPr lvl="1">
              <a:lnSpc>
                <a:spcPct val="115000"/>
              </a:lnSpc>
            </a:pPr>
            <a:r>
              <a:rPr lang="en-US" sz="1800"/>
              <a:t>...		</a:t>
            </a:r>
            <a:endParaRPr lang="de-DE" sz="1800"/>
          </a:p>
          <a:p>
            <a:pPr>
              <a:lnSpc>
                <a:spcPct val="115000"/>
              </a:lnSpc>
            </a:pPr>
            <a:r>
              <a:rPr lang="en-US" sz="2000" b="1"/>
              <a:t> Another problem is the treatment of missing values:</a:t>
            </a:r>
            <a:endParaRPr lang="de-DE" sz="2000" b="1"/>
          </a:p>
          <a:p>
            <a:pPr lvl="1">
              <a:lnSpc>
                <a:spcPct val="115000"/>
              </a:lnSpc>
            </a:pPr>
            <a:r>
              <a:rPr lang="en-US" sz="1800"/>
              <a:t>Do not display them (e.g., background color for pixel-oriented techniques)?</a:t>
            </a:r>
            <a:endParaRPr lang="de-DE" sz="1800"/>
          </a:p>
          <a:p>
            <a:pPr lvl="1">
              <a:lnSpc>
                <a:spcPct val="115000"/>
              </a:lnSpc>
            </a:pPr>
            <a:r>
              <a:rPr lang="en-US" sz="1800"/>
              <a:t>Special treatment of missing values?</a:t>
            </a:r>
            <a:endParaRPr lang="de-DE" sz="1800"/>
          </a:p>
        </p:txBody>
      </p:sp>
    </p:spTree>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3874" name="Rectangle 2"/>
          <p:cNvSpPr>
            <a:spLocks noGrp="1" noChangeArrowheads="1"/>
          </p:cNvSpPr>
          <p:nvPr>
            <p:ph type="ctrTitle"/>
          </p:nvPr>
        </p:nvSpPr>
        <p:spPr/>
        <p:txBody>
          <a:bodyPr/>
          <a:lstStyle/>
          <a:p>
            <a:r>
              <a:rPr lang="en-US"/>
              <a:t>Visualization of Multiparameter Data</a:t>
            </a:r>
            <a:endParaRPr lang="de-DE"/>
          </a:p>
        </p:txBody>
      </p:sp>
      <p:sp>
        <p:nvSpPr>
          <p:cNvPr id="463875" name="Rectangle 3"/>
          <p:cNvSpPr>
            <a:spLocks noGrp="1" noChangeArrowheads="1"/>
          </p:cNvSpPr>
          <p:nvPr>
            <p:ph type="subTitle" idx="1"/>
          </p:nvPr>
        </p:nvSpPr>
        <p:spPr/>
        <p:txBody>
          <a:bodyPr/>
          <a:lstStyle/>
          <a:p>
            <a:r>
              <a:rPr lang="en-US"/>
              <a:t>Visualization of the Observation Space</a:t>
            </a:r>
            <a:endParaRPr lang="de-DE"/>
          </a:p>
        </p:txBody>
      </p:sp>
    </p:spTree>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903" name="Rectangle 7"/>
          <p:cNvSpPr>
            <a:spLocks noGrp="1" noChangeArrowheads="1"/>
          </p:cNvSpPr>
          <p:nvPr>
            <p:ph type="title"/>
          </p:nvPr>
        </p:nvSpPr>
        <p:spPr/>
        <p:txBody>
          <a:bodyPr/>
          <a:lstStyle/>
          <a:p>
            <a:r>
              <a:rPr lang="en-US"/>
              <a:t>Visualization of Multiparameter Data: Observation Space</a:t>
            </a:r>
            <a:endParaRPr lang="de-DE"/>
          </a:p>
        </p:txBody>
      </p:sp>
      <p:sp>
        <p:nvSpPr>
          <p:cNvPr id="464902" name="Rectangle 6"/>
          <p:cNvSpPr>
            <a:spLocks noGrp="1" noChangeArrowheads="1"/>
          </p:cNvSpPr>
          <p:nvPr>
            <p:ph idx="1"/>
          </p:nvPr>
        </p:nvSpPr>
        <p:spPr/>
        <p:txBody>
          <a:bodyPr/>
          <a:lstStyle/>
          <a:p>
            <a:pPr>
              <a:lnSpc>
                <a:spcPct val="155000"/>
              </a:lnSpc>
            </a:pPr>
            <a:r>
              <a:rPr lang="en-US" b="1"/>
              <a:t>Visualization of the spatial context</a:t>
            </a:r>
            <a:endParaRPr lang="de-DE" b="1"/>
          </a:p>
          <a:p>
            <a:pPr lvl="1">
              <a:lnSpc>
                <a:spcPct val="155000"/>
              </a:lnSpc>
            </a:pPr>
            <a:r>
              <a:rPr lang="en-US"/>
              <a:t>Here we consider the visualization of the dimensions of the observation space, which define a spatial coordinate system. </a:t>
            </a:r>
            <a:endParaRPr lang="de-DE"/>
          </a:p>
          <a:p>
            <a:pPr lvl="1">
              <a:lnSpc>
                <a:spcPct val="155000"/>
              </a:lnSpc>
            </a:pPr>
            <a:r>
              <a:rPr lang="en-US" b="1"/>
              <a:t>Aim</a:t>
            </a:r>
            <a:r>
              <a:rPr lang="en-US"/>
              <a:t>: show the correlations between data values and their spatial position.</a:t>
            </a:r>
            <a:endParaRPr lang="de-DE"/>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658" name="Rectangle 2"/>
          <p:cNvSpPr>
            <a:spLocks noChangeArrowheads="1"/>
          </p:cNvSpPr>
          <p:nvPr/>
        </p:nvSpPr>
        <p:spPr bwMode="auto">
          <a:xfrm>
            <a:off x="685800" y="3886200"/>
            <a:ext cx="7848600" cy="2362200"/>
          </a:xfrm>
          <a:prstGeom prst="rect">
            <a:avLst/>
          </a:prstGeom>
          <a:noFill/>
          <a:ln>
            <a:noFill/>
          </a:ln>
          <a:effectLst>
            <a:outerShdw dist="45791" dir="2021404" algn="ctr" rotWithShape="0">
              <a:srgbClr val="000000"/>
            </a:outerShdw>
          </a:effectLst>
          <a:extLst>
            <a:ext uri="{909E8E84-426E-40DD-AFC4-6F175D3DCCD1}">
              <a14:hiddenFill xmlns:a14="http://schemas.microsoft.com/office/drawing/2010/main">
                <a:noFill/>
              </a14:hiddenFill>
            </a:ext>
            <a:ext uri="{91240B29-F687-4F45-9708-019B960494DF}">
              <a14:hiddenLine xmlns:a14="http://schemas.microsoft.com/office/drawing/2010/main" w="12700">
                <a:solidFill>
                  <a:schemeClr val="tx1"/>
                </a:solidFill>
                <a:miter lim="800000"/>
                <a:headEnd/>
                <a:tailEnd/>
              </a14:hiddenLine>
            </a:ext>
          </a:extLst>
        </p:spPr>
        <p:txBody>
          <a:bodyPr lIns="90488" tIns="44450" rIns="90488" bIns="44450"/>
          <a:lstStyle>
            <a:lvl1pPr algn="l">
              <a:defRPr>
                <a:solidFill>
                  <a:schemeClr val="tx1"/>
                </a:solidFill>
                <a:latin typeface="Arial" charset="0"/>
                <a:cs typeface="Arial" charset="0"/>
              </a:defRPr>
            </a:lvl1pPr>
            <a:lvl2pPr algn="l">
              <a:defRPr>
                <a:solidFill>
                  <a:schemeClr val="tx1"/>
                </a:solidFill>
                <a:latin typeface="Arial" charset="0"/>
                <a:cs typeface="Arial" charset="0"/>
              </a:defRPr>
            </a:lvl2pPr>
            <a:lvl3pPr marL="857250" indent="57150" algn="l">
              <a:defRPr>
                <a:solidFill>
                  <a:schemeClr val="tx1"/>
                </a:solidFill>
                <a:latin typeface="Arial" charset="0"/>
                <a:cs typeface="Arial" charset="0"/>
              </a:defRPr>
            </a:lvl3pPr>
            <a:lvl4pPr algn="l">
              <a:defRPr>
                <a:solidFill>
                  <a:schemeClr val="tx1"/>
                </a:solidFill>
                <a:latin typeface="Arial" charset="0"/>
                <a:cs typeface="Arial" charset="0"/>
              </a:defRPr>
            </a:lvl4pPr>
            <a:lvl5pPr algn="l">
              <a:defRPr>
                <a:solidFill>
                  <a:schemeClr val="tx1"/>
                </a:solidFill>
                <a:latin typeface="Arial" charset="0"/>
                <a:cs typeface="Arial" charset="0"/>
              </a:defRPr>
            </a:lvl5pPr>
            <a:lvl6pPr fontAlgn="base">
              <a:spcBef>
                <a:spcPct val="0"/>
              </a:spcBef>
              <a:spcAft>
                <a:spcPct val="0"/>
              </a:spcAft>
              <a:defRPr>
                <a:solidFill>
                  <a:schemeClr val="tx1"/>
                </a:solidFill>
                <a:latin typeface="Arial" charset="0"/>
                <a:cs typeface="Arial" charset="0"/>
              </a:defRPr>
            </a:lvl6pPr>
            <a:lvl7pPr fontAlgn="base">
              <a:spcBef>
                <a:spcPct val="0"/>
              </a:spcBef>
              <a:spcAft>
                <a:spcPct val="0"/>
              </a:spcAft>
              <a:defRPr>
                <a:solidFill>
                  <a:schemeClr val="tx1"/>
                </a:solidFill>
                <a:latin typeface="Arial" charset="0"/>
                <a:cs typeface="Arial" charset="0"/>
              </a:defRPr>
            </a:lvl7pPr>
            <a:lvl8pPr fontAlgn="base">
              <a:spcBef>
                <a:spcPct val="0"/>
              </a:spcBef>
              <a:spcAft>
                <a:spcPct val="0"/>
              </a:spcAft>
              <a:defRPr>
                <a:solidFill>
                  <a:schemeClr val="tx1"/>
                </a:solidFill>
                <a:latin typeface="Arial" charset="0"/>
                <a:cs typeface="Arial" charset="0"/>
              </a:defRPr>
            </a:lvl8pPr>
            <a:lvl9pPr fontAlgn="base">
              <a:spcBef>
                <a:spcPct val="0"/>
              </a:spcBef>
              <a:spcAft>
                <a:spcPct val="0"/>
              </a:spcAft>
              <a:defRPr>
                <a:solidFill>
                  <a:schemeClr val="tx1"/>
                </a:solidFill>
                <a:latin typeface="Arial" charset="0"/>
                <a:cs typeface="Arial" charset="0"/>
              </a:defRPr>
            </a:lvl9pPr>
          </a:lstStyle>
          <a:p>
            <a:pPr eaLnBrk="0" hangingPunct="0"/>
            <a:endParaRPr lang="en-US" altLang="en-US" sz="2400">
              <a:latin typeface="Times New Roman" pitchFamily="18" charset="0"/>
            </a:endParaRPr>
          </a:p>
        </p:txBody>
      </p:sp>
      <p:sp>
        <p:nvSpPr>
          <p:cNvPr id="326659" name="Rectangle 3"/>
          <p:cNvSpPr>
            <a:spLocks noChangeArrowheads="1"/>
          </p:cNvSpPr>
          <p:nvPr/>
        </p:nvSpPr>
        <p:spPr bwMode="auto">
          <a:xfrm>
            <a:off x="685800" y="3886200"/>
            <a:ext cx="7848600" cy="2362200"/>
          </a:xfrm>
          <a:prstGeom prst="rect">
            <a:avLst/>
          </a:prstGeom>
          <a:noFill/>
          <a:ln>
            <a:noFill/>
          </a:ln>
          <a:effectLst>
            <a:outerShdw dist="45791" dir="2021404" algn="ctr" rotWithShape="0">
              <a:srgbClr val="000000"/>
            </a:outerShdw>
          </a:effectLst>
          <a:extLst>
            <a:ext uri="{909E8E84-426E-40DD-AFC4-6F175D3DCCD1}">
              <a14:hiddenFill xmlns:a14="http://schemas.microsoft.com/office/drawing/2010/main">
                <a:noFill/>
              </a14:hiddenFill>
            </a:ext>
            <a:ext uri="{91240B29-F687-4F45-9708-019B960494DF}">
              <a14:hiddenLine xmlns:a14="http://schemas.microsoft.com/office/drawing/2010/main" w="12700">
                <a:solidFill>
                  <a:schemeClr val="tx1"/>
                </a:solidFill>
                <a:miter lim="800000"/>
                <a:headEnd/>
                <a:tailEnd/>
              </a14:hiddenLine>
            </a:ext>
          </a:extLst>
        </p:spPr>
        <p:txBody>
          <a:bodyPr lIns="90488" tIns="44450" rIns="90488" bIns="44450"/>
          <a:lstStyle>
            <a:lvl1pPr algn="l">
              <a:defRPr>
                <a:solidFill>
                  <a:schemeClr val="tx1"/>
                </a:solidFill>
                <a:latin typeface="Arial" charset="0"/>
                <a:cs typeface="Arial" charset="0"/>
              </a:defRPr>
            </a:lvl1pPr>
            <a:lvl2pPr algn="l">
              <a:defRPr>
                <a:solidFill>
                  <a:schemeClr val="tx1"/>
                </a:solidFill>
                <a:latin typeface="Arial" charset="0"/>
                <a:cs typeface="Arial" charset="0"/>
              </a:defRPr>
            </a:lvl2pPr>
            <a:lvl3pPr marL="857250" indent="57150" algn="l">
              <a:defRPr>
                <a:solidFill>
                  <a:schemeClr val="tx1"/>
                </a:solidFill>
                <a:latin typeface="Arial" charset="0"/>
                <a:cs typeface="Arial" charset="0"/>
              </a:defRPr>
            </a:lvl3pPr>
            <a:lvl4pPr algn="l">
              <a:defRPr>
                <a:solidFill>
                  <a:schemeClr val="tx1"/>
                </a:solidFill>
                <a:latin typeface="Arial" charset="0"/>
                <a:cs typeface="Arial" charset="0"/>
              </a:defRPr>
            </a:lvl4pPr>
            <a:lvl5pPr algn="l">
              <a:defRPr>
                <a:solidFill>
                  <a:schemeClr val="tx1"/>
                </a:solidFill>
                <a:latin typeface="Arial" charset="0"/>
                <a:cs typeface="Arial" charset="0"/>
              </a:defRPr>
            </a:lvl5pPr>
            <a:lvl6pPr fontAlgn="base">
              <a:spcBef>
                <a:spcPct val="0"/>
              </a:spcBef>
              <a:spcAft>
                <a:spcPct val="0"/>
              </a:spcAft>
              <a:defRPr>
                <a:solidFill>
                  <a:schemeClr val="tx1"/>
                </a:solidFill>
                <a:latin typeface="Arial" charset="0"/>
                <a:cs typeface="Arial" charset="0"/>
              </a:defRPr>
            </a:lvl6pPr>
            <a:lvl7pPr fontAlgn="base">
              <a:spcBef>
                <a:spcPct val="0"/>
              </a:spcBef>
              <a:spcAft>
                <a:spcPct val="0"/>
              </a:spcAft>
              <a:defRPr>
                <a:solidFill>
                  <a:schemeClr val="tx1"/>
                </a:solidFill>
                <a:latin typeface="Arial" charset="0"/>
                <a:cs typeface="Arial" charset="0"/>
              </a:defRPr>
            </a:lvl7pPr>
            <a:lvl8pPr fontAlgn="base">
              <a:spcBef>
                <a:spcPct val="0"/>
              </a:spcBef>
              <a:spcAft>
                <a:spcPct val="0"/>
              </a:spcAft>
              <a:defRPr>
                <a:solidFill>
                  <a:schemeClr val="tx1"/>
                </a:solidFill>
                <a:latin typeface="Arial" charset="0"/>
                <a:cs typeface="Arial" charset="0"/>
              </a:defRPr>
            </a:lvl8pPr>
            <a:lvl9pPr fontAlgn="base">
              <a:spcBef>
                <a:spcPct val="0"/>
              </a:spcBef>
              <a:spcAft>
                <a:spcPct val="0"/>
              </a:spcAft>
              <a:defRPr>
                <a:solidFill>
                  <a:schemeClr val="tx1"/>
                </a:solidFill>
                <a:latin typeface="Arial" charset="0"/>
                <a:cs typeface="Arial" charset="0"/>
              </a:defRPr>
            </a:lvl9pPr>
          </a:lstStyle>
          <a:p>
            <a:pPr eaLnBrk="0" hangingPunct="0"/>
            <a:endParaRPr lang="en-US" altLang="en-US" sz="2400">
              <a:latin typeface="Times New Roman" pitchFamily="18" charset="0"/>
            </a:endParaRPr>
          </a:p>
        </p:txBody>
      </p:sp>
      <p:sp>
        <p:nvSpPr>
          <p:cNvPr id="326663" name="Rectangle 7"/>
          <p:cNvSpPr>
            <a:spLocks noGrp="1" noChangeArrowheads="1"/>
          </p:cNvSpPr>
          <p:nvPr>
            <p:ph type="title"/>
          </p:nvPr>
        </p:nvSpPr>
        <p:spPr/>
        <p:txBody>
          <a:bodyPr/>
          <a:lstStyle/>
          <a:p>
            <a:r>
              <a:rPr lang="de-DE" altLang="en-US" dirty="0"/>
              <a:t>The </a:t>
            </a:r>
            <a:r>
              <a:rPr lang="de-DE" altLang="en-US" dirty="0" err="1"/>
              <a:t>Visualization</a:t>
            </a:r>
            <a:r>
              <a:rPr lang="de-DE" altLang="en-US" dirty="0"/>
              <a:t> Pipeline</a:t>
            </a:r>
            <a:endParaRPr lang="en-GB" altLang="en-US" dirty="0"/>
          </a:p>
        </p:txBody>
      </p:sp>
      <p:sp>
        <p:nvSpPr>
          <p:cNvPr id="326664" name="Rectangle 8"/>
          <p:cNvSpPr>
            <a:spLocks noGrp="1" noChangeArrowheads="1"/>
          </p:cNvSpPr>
          <p:nvPr>
            <p:ph idx="1"/>
          </p:nvPr>
        </p:nvSpPr>
        <p:spPr/>
        <p:txBody>
          <a:bodyPr/>
          <a:lstStyle/>
          <a:p>
            <a:r>
              <a:rPr lang="en-US" altLang="en-US"/>
              <a:t>The visualization pipeline can be processed in a distributed environment, which gives the following distinction:</a:t>
            </a:r>
            <a:r>
              <a:rPr lang="de-DE" altLang="en-US"/>
              <a:t/>
            </a:r>
            <a:br>
              <a:rPr lang="de-DE" altLang="en-US"/>
            </a:br>
            <a:r>
              <a:rPr lang="en-US" altLang="en-US"/>
              <a:t> </a:t>
            </a:r>
            <a:r>
              <a:rPr lang="de-DE" altLang="en-US"/>
              <a:t/>
            </a:r>
            <a:br>
              <a:rPr lang="de-DE" altLang="en-US"/>
            </a:br>
            <a:endParaRPr lang="de-DE" altLang="en-US"/>
          </a:p>
        </p:txBody>
      </p:sp>
      <p:pic>
        <p:nvPicPr>
          <p:cNvPr id="326662"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1568450"/>
            <a:ext cx="8001000" cy="4679950"/>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50800">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68318265"/>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5926" name="Rectangle 6"/>
          <p:cNvSpPr>
            <a:spLocks noGrp="1" noChangeArrowheads="1"/>
          </p:cNvSpPr>
          <p:nvPr>
            <p:ph type="title"/>
          </p:nvPr>
        </p:nvSpPr>
        <p:spPr/>
        <p:txBody>
          <a:bodyPr/>
          <a:lstStyle/>
          <a:p>
            <a:r>
              <a:rPr lang="en-US"/>
              <a:t>Visualization of Multiparameter Data: Observation Space</a:t>
            </a:r>
            <a:endParaRPr lang="de-DE"/>
          </a:p>
        </p:txBody>
      </p:sp>
      <p:sp>
        <p:nvSpPr>
          <p:cNvPr id="465927" name="Rectangle 7"/>
          <p:cNvSpPr>
            <a:spLocks noGrp="1" noChangeArrowheads="1"/>
          </p:cNvSpPr>
          <p:nvPr>
            <p:ph idx="1"/>
          </p:nvPr>
        </p:nvSpPr>
        <p:spPr/>
        <p:txBody>
          <a:bodyPr/>
          <a:lstStyle/>
          <a:p>
            <a:pPr>
              <a:lnSpc>
                <a:spcPct val="140000"/>
              </a:lnSpc>
            </a:pPr>
            <a:r>
              <a:rPr lang="en-US" sz="2000" b="1"/>
              <a:t>3 cases can be distinguished (relating to the 3 types of impact areas) (see Robertson):</a:t>
            </a:r>
          </a:p>
          <a:p>
            <a:pPr lvl="1">
              <a:lnSpc>
                <a:spcPct val="140000"/>
              </a:lnSpc>
            </a:pPr>
            <a:r>
              <a:rPr lang="en-US" sz="1800" b="1"/>
              <a:t>point context</a:t>
            </a:r>
            <a:br>
              <a:rPr lang="en-US" sz="1800" b="1"/>
            </a:br>
            <a:r>
              <a:rPr lang="en-US" sz="1800"/>
              <a:t>correlation between data values and particular points in observation space (i.e. measured values per observation point in a lake)</a:t>
            </a:r>
          </a:p>
          <a:p>
            <a:pPr lvl="1">
              <a:lnSpc>
                <a:spcPct val="140000"/>
              </a:lnSpc>
            </a:pPr>
            <a:r>
              <a:rPr lang="en-US" sz="1800" b="1"/>
              <a:t>local context</a:t>
            </a:r>
          </a:p>
          <a:p>
            <a:pPr lvl="1">
              <a:lnSpc>
                <a:spcPct val="140000"/>
              </a:lnSpc>
              <a:buFont typeface="Wingdings" pitchFamily="2" charset="2"/>
              <a:buNone/>
            </a:pPr>
            <a:r>
              <a:rPr lang="en-US" sz="1800"/>
              <a:t>	data values in a local environment (i.e. data values in the northern part of the lake) </a:t>
            </a:r>
          </a:p>
          <a:p>
            <a:pPr lvl="1">
              <a:lnSpc>
                <a:spcPct val="140000"/>
              </a:lnSpc>
            </a:pPr>
            <a:r>
              <a:rPr lang="en-US" sz="1800" b="1"/>
              <a:t>global context</a:t>
            </a:r>
          </a:p>
          <a:p>
            <a:pPr lvl="1">
              <a:lnSpc>
                <a:spcPct val="140000"/>
              </a:lnSpc>
              <a:buFont typeface="Wingdings" pitchFamily="2" charset="2"/>
              <a:buNone/>
            </a:pPr>
            <a:r>
              <a:rPr lang="en-US" sz="1800"/>
              <a:t>	distribution of data values in the whole observation space (i.e. data values for the whole lake) </a:t>
            </a:r>
          </a:p>
          <a:p>
            <a:pPr lvl="1">
              <a:lnSpc>
                <a:spcPct val="140000"/>
              </a:lnSpc>
            </a:pPr>
            <a:endParaRPr lang="en-US" sz="1800"/>
          </a:p>
          <a:p>
            <a:pPr lvl="1">
              <a:lnSpc>
                <a:spcPct val="140000"/>
              </a:lnSpc>
            </a:pPr>
            <a:r>
              <a:rPr lang="en-US" sz="1800"/>
              <a:t>Here we consider n=2 and n=3.  (grid dimensionality)</a:t>
            </a:r>
            <a:endParaRPr lang="de-DE" sz="1800"/>
          </a:p>
        </p:txBody>
      </p:sp>
    </p:spTree>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7975" name="Rectangle 7"/>
          <p:cNvSpPr>
            <a:spLocks noGrp="1" noChangeArrowheads="1"/>
          </p:cNvSpPr>
          <p:nvPr>
            <p:ph type="title"/>
          </p:nvPr>
        </p:nvSpPr>
        <p:spPr/>
        <p:txBody>
          <a:bodyPr/>
          <a:lstStyle/>
          <a:p>
            <a:r>
              <a:rPr lang="en-US"/>
              <a:t>Visualization of Multiparameter Data: Observation Space</a:t>
            </a:r>
            <a:endParaRPr lang="de-DE"/>
          </a:p>
        </p:txBody>
      </p:sp>
      <p:sp>
        <p:nvSpPr>
          <p:cNvPr id="467974" name="Rectangle 6"/>
          <p:cNvSpPr>
            <a:spLocks noGrp="1" noChangeArrowheads="1"/>
          </p:cNvSpPr>
          <p:nvPr>
            <p:ph idx="1"/>
          </p:nvPr>
        </p:nvSpPr>
        <p:spPr/>
        <p:txBody>
          <a:bodyPr/>
          <a:lstStyle/>
          <a:p>
            <a:pPr>
              <a:lnSpc>
                <a:spcPct val="130000"/>
              </a:lnSpc>
            </a:pPr>
            <a:r>
              <a:rPr lang="en-US" sz="2000" b="1"/>
              <a:t>Two kinds of representing the spatial context:</a:t>
            </a:r>
          </a:p>
          <a:p>
            <a:pPr lvl="1">
              <a:lnSpc>
                <a:spcPct val="130000"/>
              </a:lnSpc>
            </a:pPr>
            <a:r>
              <a:rPr lang="en-US" sz="1800" b="1"/>
              <a:t>Direct spatial context</a:t>
            </a:r>
          </a:p>
          <a:p>
            <a:pPr lvl="1">
              <a:lnSpc>
                <a:spcPct val="130000"/>
              </a:lnSpc>
              <a:buFont typeface="Wingdings" pitchFamily="2" charset="2"/>
              <a:buNone/>
            </a:pPr>
            <a:r>
              <a:rPr lang="en-US" sz="1800"/>
              <a:t>	observation space and data values are shown in one visual representation; correlations are realized by positioning. </a:t>
            </a:r>
            <a:endParaRPr lang="de-DE" sz="1800"/>
          </a:p>
          <a:p>
            <a:pPr lvl="2">
              <a:lnSpc>
                <a:spcPct val="130000"/>
              </a:lnSpc>
            </a:pPr>
            <a:r>
              <a:rPr lang="en-US" sz="1500"/>
              <a:t>Intuitive perception of spatial context;</a:t>
            </a:r>
            <a:endParaRPr lang="de-DE" sz="1500"/>
          </a:p>
          <a:p>
            <a:pPr lvl="2">
              <a:lnSpc>
                <a:spcPct val="130000"/>
              </a:lnSpc>
            </a:pPr>
            <a:r>
              <a:rPr lang="en-US" sz="1500"/>
              <a:t>Limited number of values can be visualized.</a:t>
            </a:r>
            <a:endParaRPr lang="de-DE" sz="1500"/>
          </a:p>
          <a:p>
            <a:pPr lvl="1">
              <a:lnSpc>
                <a:spcPct val="130000"/>
              </a:lnSpc>
            </a:pPr>
            <a:r>
              <a:rPr lang="en-US" sz="1800" b="1"/>
              <a:t>Indirect spatial context</a:t>
            </a:r>
            <a:endParaRPr lang="en-US" sz="1800"/>
          </a:p>
          <a:p>
            <a:pPr lvl="1">
              <a:lnSpc>
                <a:spcPct val="130000"/>
              </a:lnSpc>
              <a:buFont typeface="Wingdings" pitchFamily="2" charset="2"/>
              <a:buNone/>
            </a:pPr>
            <a:r>
              <a:rPr lang="en-US" sz="1800"/>
              <a:t>	observation space and data values are shown in different visual representations; correlations are realized using special encodings (color; annotations, ...)</a:t>
            </a:r>
            <a:endParaRPr lang="de-DE" sz="1800"/>
          </a:p>
          <a:p>
            <a:pPr lvl="2">
              <a:lnSpc>
                <a:spcPct val="130000"/>
              </a:lnSpc>
            </a:pPr>
            <a:r>
              <a:rPr lang="en-US" sz="1500"/>
              <a:t>spatial context perceivable but not as intuitively as in direct spatial context;</a:t>
            </a:r>
            <a:endParaRPr lang="de-DE" sz="1500"/>
          </a:p>
          <a:p>
            <a:pPr lvl="2">
              <a:lnSpc>
                <a:spcPct val="130000"/>
              </a:lnSpc>
            </a:pPr>
            <a:r>
              <a:rPr lang="en-US" sz="1500"/>
              <a:t>larger number of values can be coded.</a:t>
            </a:r>
            <a:endParaRPr lang="de-DE" sz="1500"/>
          </a:p>
          <a:p>
            <a:pPr lvl="1">
              <a:lnSpc>
                <a:spcPct val="130000"/>
              </a:lnSpc>
            </a:pPr>
            <a:r>
              <a:rPr lang="en-US" sz="1800" b="1"/>
              <a:t>Combination of direct and indirect representation of spatial context</a:t>
            </a:r>
            <a:endParaRPr lang="de-DE" sz="1800" b="1"/>
          </a:p>
        </p:txBody>
      </p:sp>
    </p:spTree>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8999" name="Picture 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5800" y="1828800"/>
            <a:ext cx="3163888" cy="4267200"/>
          </a:xfrm>
          <a:prstGeom prst="rect">
            <a:avLst/>
          </a:prstGeom>
          <a:noFill/>
          <a:extLst>
            <a:ext uri="{909E8E84-426E-40DD-AFC4-6F175D3DCCD1}">
              <a14:hiddenFill xmlns:a14="http://schemas.microsoft.com/office/drawing/2010/main">
                <a:solidFill>
                  <a:srgbClr val="FFFFFF"/>
                </a:solidFill>
              </a14:hiddenFill>
            </a:ext>
          </a:extLst>
        </p:spPr>
      </p:pic>
      <p:pic>
        <p:nvPicPr>
          <p:cNvPr id="469000"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62400" y="1828800"/>
            <a:ext cx="4876800" cy="3309938"/>
          </a:xfrm>
          <a:prstGeom prst="rect">
            <a:avLst/>
          </a:prstGeom>
          <a:noFill/>
          <a:extLst>
            <a:ext uri="{909E8E84-426E-40DD-AFC4-6F175D3DCCD1}">
              <a14:hiddenFill xmlns:a14="http://schemas.microsoft.com/office/drawing/2010/main">
                <a:solidFill>
                  <a:srgbClr val="FFFFFF"/>
                </a:solidFill>
              </a14:hiddenFill>
            </a:ext>
          </a:extLst>
        </p:spPr>
      </p:pic>
      <p:sp>
        <p:nvSpPr>
          <p:cNvPr id="469002" name="Rectangle 10"/>
          <p:cNvSpPr>
            <a:spLocks noGrp="1" noChangeArrowheads="1"/>
          </p:cNvSpPr>
          <p:nvPr>
            <p:ph type="title"/>
          </p:nvPr>
        </p:nvSpPr>
        <p:spPr/>
        <p:txBody>
          <a:bodyPr/>
          <a:lstStyle/>
          <a:p>
            <a:r>
              <a:rPr lang="en-US"/>
              <a:t>Visualization of Multiparameter Data: Observation Space</a:t>
            </a:r>
            <a:endParaRPr lang="de-DE"/>
          </a:p>
        </p:txBody>
      </p:sp>
      <p:sp>
        <p:nvSpPr>
          <p:cNvPr id="469001" name="Rectangle 9"/>
          <p:cNvSpPr>
            <a:spLocks noGrp="1" noChangeArrowheads="1"/>
          </p:cNvSpPr>
          <p:nvPr>
            <p:ph idx="1"/>
          </p:nvPr>
        </p:nvSpPr>
        <p:spPr>
          <a:xfrm>
            <a:off x="250825" y="549275"/>
            <a:ext cx="8642350" cy="1031875"/>
          </a:xfrm>
        </p:spPr>
        <p:txBody>
          <a:bodyPr/>
          <a:lstStyle/>
          <a:p>
            <a:pPr>
              <a:lnSpc>
                <a:spcPct val="125000"/>
              </a:lnSpc>
            </a:pPr>
            <a:r>
              <a:rPr lang="en-US" b="1"/>
              <a:t>Direct representation of spatial context</a:t>
            </a:r>
            <a:endParaRPr lang="de-DE"/>
          </a:p>
        </p:txBody>
      </p:sp>
    </p:spTree>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0026" name="Picture 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400" y="1524000"/>
            <a:ext cx="6553200" cy="4451350"/>
          </a:xfrm>
          <a:prstGeom prst="rect">
            <a:avLst/>
          </a:prstGeom>
          <a:noFill/>
          <a:extLst>
            <a:ext uri="{909E8E84-426E-40DD-AFC4-6F175D3DCCD1}">
              <a14:hiddenFill xmlns:a14="http://schemas.microsoft.com/office/drawing/2010/main">
                <a:solidFill>
                  <a:srgbClr val="FFFFFF"/>
                </a:solidFill>
              </a14:hiddenFill>
            </a:ext>
          </a:extLst>
        </p:spPr>
      </p:pic>
      <p:sp>
        <p:nvSpPr>
          <p:cNvPr id="470029" name="Rectangle 13"/>
          <p:cNvSpPr>
            <a:spLocks noGrp="1" noChangeArrowheads="1"/>
          </p:cNvSpPr>
          <p:nvPr>
            <p:ph type="title"/>
          </p:nvPr>
        </p:nvSpPr>
        <p:spPr/>
        <p:txBody>
          <a:bodyPr/>
          <a:lstStyle/>
          <a:p>
            <a:r>
              <a:rPr lang="en-US"/>
              <a:t>Visualization of Multiparameter Data: Observation Space</a:t>
            </a:r>
            <a:endParaRPr lang="de-DE"/>
          </a:p>
        </p:txBody>
      </p:sp>
      <p:sp>
        <p:nvSpPr>
          <p:cNvPr id="470030" name="Rectangle 14"/>
          <p:cNvSpPr>
            <a:spLocks noGrp="1" noChangeArrowheads="1"/>
          </p:cNvSpPr>
          <p:nvPr>
            <p:ph idx="1"/>
          </p:nvPr>
        </p:nvSpPr>
        <p:spPr/>
        <p:txBody>
          <a:bodyPr/>
          <a:lstStyle/>
          <a:p>
            <a:r>
              <a:rPr lang="en-US" b="1"/>
              <a:t>Indirect representation of spatial context </a:t>
            </a:r>
            <a:endParaRPr lang="de-DE" b="1"/>
          </a:p>
        </p:txBody>
      </p:sp>
    </p:spTree>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51" name="Picture 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1447800"/>
            <a:ext cx="6629400" cy="4572000"/>
          </a:xfrm>
          <a:prstGeom prst="rect">
            <a:avLst/>
          </a:prstGeom>
          <a:noFill/>
          <a:extLst>
            <a:ext uri="{909E8E84-426E-40DD-AFC4-6F175D3DCCD1}">
              <a14:hiddenFill xmlns:a14="http://schemas.microsoft.com/office/drawing/2010/main">
                <a:solidFill>
                  <a:srgbClr val="FFFFFF"/>
                </a:solidFill>
              </a14:hiddenFill>
            </a:ext>
          </a:extLst>
        </p:spPr>
      </p:pic>
      <p:sp>
        <p:nvSpPr>
          <p:cNvPr id="471054" name="Rectangle 14"/>
          <p:cNvSpPr>
            <a:spLocks noGrp="1" noChangeArrowheads="1"/>
          </p:cNvSpPr>
          <p:nvPr>
            <p:ph type="title"/>
          </p:nvPr>
        </p:nvSpPr>
        <p:spPr/>
        <p:txBody>
          <a:bodyPr/>
          <a:lstStyle/>
          <a:p>
            <a:r>
              <a:rPr lang="en-US"/>
              <a:t>Visualization of Multiparameter Data: Observation Space</a:t>
            </a:r>
            <a:endParaRPr lang="de-DE"/>
          </a:p>
        </p:txBody>
      </p:sp>
      <p:sp>
        <p:nvSpPr>
          <p:cNvPr id="471055" name="Rectangle 15"/>
          <p:cNvSpPr>
            <a:spLocks noGrp="1" noChangeArrowheads="1"/>
          </p:cNvSpPr>
          <p:nvPr>
            <p:ph idx="1"/>
          </p:nvPr>
        </p:nvSpPr>
        <p:spPr/>
        <p:txBody>
          <a:bodyPr/>
          <a:lstStyle/>
          <a:p>
            <a:r>
              <a:rPr lang="en-US" b="1"/>
              <a:t>Indirect representation of spatial context </a:t>
            </a:r>
            <a:endParaRPr lang="de-DE" b="1"/>
          </a:p>
        </p:txBody>
      </p:sp>
    </p:spTree>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2075" name="Picture 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1600" y="1524000"/>
            <a:ext cx="6324600" cy="4445000"/>
          </a:xfrm>
          <a:prstGeom prst="rect">
            <a:avLst/>
          </a:prstGeom>
          <a:noFill/>
          <a:extLst>
            <a:ext uri="{909E8E84-426E-40DD-AFC4-6F175D3DCCD1}">
              <a14:hiddenFill xmlns:a14="http://schemas.microsoft.com/office/drawing/2010/main">
                <a:solidFill>
                  <a:srgbClr val="FFFFFF"/>
                </a:solidFill>
              </a14:hiddenFill>
            </a:ext>
          </a:extLst>
        </p:spPr>
      </p:pic>
      <p:sp>
        <p:nvSpPr>
          <p:cNvPr id="472078" name="Rectangle 14"/>
          <p:cNvSpPr>
            <a:spLocks noGrp="1" noChangeArrowheads="1"/>
          </p:cNvSpPr>
          <p:nvPr>
            <p:ph type="title"/>
          </p:nvPr>
        </p:nvSpPr>
        <p:spPr/>
        <p:txBody>
          <a:bodyPr/>
          <a:lstStyle/>
          <a:p>
            <a:r>
              <a:rPr lang="en-US"/>
              <a:t>Visualization of Multiparameter Data: Observation Space</a:t>
            </a:r>
            <a:endParaRPr lang="de-DE"/>
          </a:p>
        </p:txBody>
      </p:sp>
      <p:sp>
        <p:nvSpPr>
          <p:cNvPr id="472079" name="Rectangle 15"/>
          <p:cNvSpPr>
            <a:spLocks noGrp="1" noChangeArrowheads="1"/>
          </p:cNvSpPr>
          <p:nvPr>
            <p:ph idx="1"/>
          </p:nvPr>
        </p:nvSpPr>
        <p:spPr/>
        <p:txBody>
          <a:bodyPr/>
          <a:lstStyle/>
          <a:p>
            <a:r>
              <a:rPr lang="en-US" b="1"/>
              <a:t>Combination indirect/direct spatial context</a:t>
            </a:r>
            <a:endParaRPr lang="de-DE" b="1"/>
          </a:p>
          <a:p>
            <a:endParaRPr lang="de-DE"/>
          </a:p>
        </p:txBody>
      </p:sp>
    </p:spTree>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3103" name="Rectangle 15"/>
          <p:cNvSpPr>
            <a:spLocks noGrp="1" noChangeArrowheads="1"/>
          </p:cNvSpPr>
          <p:nvPr>
            <p:ph type="title"/>
          </p:nvPr>
        </p:nvSpPr>
        <p:spPr/>
        <p:txBody>
          <a:bodyPr/>
          <a:lstStyle/>
          <a:p>
            <a:r>
              <a:rPr lang="en-US"/>
              <a:t>Visualization of Multiparameter Data: Observation Space</a:t>
            </a:r>
            <a:endParaRPr lang="de-DE"/>
          </a:p>
        </p:txBody>
      </p:sp>
      <p:sp>
        <p:nvSpPr>
          <p:cNvPr id="473104" name="Rectangle 16"/>
          <p:cNvSpPr>
            <a:spLocks noGrp="1" noChangeArrowheads="1"/>
          </p:cNvSpPr>
          <p:nvPr>
            <p:ph idx="1"/>
          </p:nvPr>
        </p:nvSpPr>
        <p:spPr/>
        <p:txBody>
          <a:bodyPr/>
          <a:lstStyle/>
          <a:p>
            <a:pPr>
              <a:buFont typeface="Wingdings" pitchFamily="2" charset="2"/>
              <a:buNone/>
            </a:pPr>
            <a:r>
              <a:rPr lang="en-US" b="1"/>
              <a:t>Visualizing the temporal context</a:t>
            </a:r>
            <a:r>
              <a:rPr lang="en-US"/>
              <a:t> </a:t>
            </a:r>
            <a:endParaRPr lang="de-DE"/>
          </a:p>
          <a:p>
            <a:r>
              <a:rPr lang="en-US"/>
              <a:t>If one dimension of the observation space is the time axis, the data set has a temporal context.</a:t>
            </a:r>
            <a:endParaRPr lang="de-DE"/>
          </a:p>
          <a:p>
            <a:r>
              <a:rPr lang="en-US"/>
              <a:t>Representation of temporal context is not necessarily related to the physical „time“.</a:t>
            </a:r>
            <a:endParaRPr lang="de-DE"/>
          </a:p>
        </p:txBody>
      </p:sp>
    </p:spTree>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4127" name="Rectangle 15"/>
          <p:cNvSpPr>
            <a:spLocks noGrp="1" noChangeArrowheads="1"/>
          </p:cNvSpPr>
          <p:nvPr>
            <p:ph type="title"/>
          </p:nvPr>
        </p:nvSpPr>
        <p:spPr/>
        <p:txBody>
          <a:bodyPr/>
          <a:lstStyle/>
          <a:p>
            <a:r>
              <a:rPr lang="en-US"/>
              <a:t>Visualization of Multiparameter Data: Observation Space</a:t>
            </a:r>
            <a:endParaRPr lang="de-DE"/>
          </a:p>
        </p:txBody>
      </p:sp>
      <p:sp>
        <p:nvSpPr>
          <p:cNvPr id="474128" name="Rectangle 16"/>
          <p:cNvSpPr>
            <a:spLocks noGrp="1" noChangeArrowheads="1"/>
          </p:cNvSpPr>
          <p:nvPr>
            <p:ph idx="1"/>
          </p:nvPr>
        </p:nvSpPr>
        <p:spPr/>
        <p:txBody>
          <a:bodyPr/>
          <a:lstStyle/>
          <a:p>
            <a:pPr>
              <a:buFont typeface="Wingdings" pitchFamily="2" charset="2"/>
              <a:buNone/>
            </a:pPr>
            <a:r>
              <a:rPr lang="en-US" b="1"/>
              <a:t>Temporal context: We distinguish between</a:t>
            </a:r>
          </a:p>
          <a:p>
            <a:r>
              <a:rPr lang="en-US"/>
              <a:t>Temporal context of the data</a:t>
            </a:r>
          </a:p>
          <a:p>
            <a:pPr lvl="1"/>
            <a:r>
              <a:rPr lang="en-US"/>
              <a:t>data which changes over time (dynamic data)</a:t>
            </a:r>
            <a:endParaRPr lang="de-DE"/>
          </a:p>
          <a:p>
            <a:pPr lvl="1"/>
            <a:r>
              <a:rPr lang="en-US"/>
              <a:t>data which does not change over time (static data)</a:t>
            </a:r>
            <a:endParaRPr lang="de-DE"/>
          </a:p>
          <a:p>
            <a:pPr lvl="1"/>
            <a:r>
              <a:rPr lang="en-US"/>
              <a:t>data which is constant in sufficiently small periods (quasi-static data)</a:t>
            </a:r>
          </a:p>
          <a:p>
            <a:r>
              <a:rPr lang="en-US"/>
              <a:t>Temporal context of the graphical representation</a:t>
            </a:r>
          </a:p>
          <a:p>
            <a:pPr lvl="1"/>
            <a:r>
              <a:rPr lang="en-US"/>
              <a:t>visual representations which change over time (dynamic representations) </a:t>
            </a:r>
          </a:p>
          <a:p>
            <a:pPr lvl="1"/>
            <a:r>
              <a:rPr lang="en-US"/>
              <a:t>visual representations which do not change over time (static representations).</a:t>
            </a:r>
          </a:p>
          <a:p>
            <a:r>
              <a:rPr lang="en-US"/>
              <a:t>All combinations between temporal content and graphical representation are possible and make sense: see following examples</a:t>
            </a:r>
            <a:endParaRPr lang="de-DE"/>
          </a:p>
        </p:txBody>
      </p:sp>
    </p:spTree>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5151" name="Rectangle 15"/>
          <p:cNvSpPr>
            <a:spLocks noGrp="1" noChangeArrowheads="1"/>
          </p:cNvSpPr>
          <p:nvPr>
            <p:ph type="title"/>
          </p:nvPr>
        </p:nvSpPr>
        <p:spPr/>
        <p:txBody>
          <a:bodyPr/>
          <a:lstStyle/>
          <a:p>
            <a:r>
              <a:rPr lang="en-US"/>
              <a:t>Visualization of Multiparameter Data: Observation Space</a:t>
            </a:r>
            <a:endParaRPr lang="de-DE"/>
          </a:p>
        </p:txBody>
      </p:sp>
      <p:sp>
        <p:nvSpPr>
          <p:cNvPr id="475152" name="Rectangle 16"/>
          <p:cNvSpPr>
            <a:spLocks noGrp="1" noChangeArrowheads="1"/>
          </p:cNvSpPr>
          <p:nvPr>
            <p:ph idx="1"/>
          </p:nvPr>
        </p:nvSpPr>
        <p:spPr/>
        <p:txBody>
          <a:bodyPr/>
          <a:lstStyle/>
          <a:p>
            <a:r>
              <a:rPr lang="en-US" b="1"/>
              <a:t>Static representations for:</a:t>
            </a:r>
          </a:p>
          <a:p>
            <a:r>
              <a:rPr lang="en-US" b="1"/>
              <a:t>Static data</a:t>
            </a:r>
            <a:endParaRPr lang="de-DE" b="1"/>
          </a:p>
          <a:p>
            <a:pPr lvl="1"/>
            <a:r>
              <a:rPr lang="en-US"/>
              <a:t>If the data does not change over time, a static representation is adequate.</a:t>
            </a:r>
            <a:endParaRPr lang="de-DE"/>
          </a:p>
          <a:p>
            <a:pPr lvl="1"/>
            <a:r>
              <a:rPr lang="en-US"/>
              <a:t>A temporal context can be represented by an annotation. (e.g., time of data observation; time interval in which data are valid)</a:t>
            </a:r>
            <a:endParaRPr lang="de-DE"/>
          </a:p>
          <a:p>
            <a:r>
              <a:rPr lang="en-US" b="1"/>
              <a:t>Dynamic data</a:t>
            </a:r>
            <a:endParaRPr lang="de-DE" b="1"/>
          </a:p>
          <a:p>
            <a:pPr lvl="1"/>
            <a:r>
              <a:rPr lang="en-US"/>
              <a:t>Static representations are appropriate for dynamic data especially if quantitative statements are to be given (e.g., time diagrams, time axis in parallel coordinates, multi-window-techniques, special icons).</a:t>
            </a:r>
            <a:endParaRPr lang="de-DE"/>
          </a:p>
          <a:p>
            <a:r>
              <a:rPr lang="en-US" b="1"/>
              <a:t>Quasi-static data</a:t>
            </a:r>
            <a:endParaRPr lang="de-DE" b="1"/>
          </a:p>
          <a:p>
            <a:pPr lvl="1"/>
            <a:r>
              <a:rPr lang="en-US"/>
              <a:t>For quasi-static data, quasi-static representations are appropriate; examples: Worm Plots (Treinish et al., 1997).</a:t>
            </a:r>
            <a:endParaRPr lang="de-DE"/>
          </a:p>
        </p:txBody>
      </p:sp>
    </p:spTree>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6172" name="Text Box 12"/>
          <p:cNvSpPr txBox="1">
            <a:spLocks noChangeArrowheads="1"/>
          </p:cNvSpPr>
          <p:nvPr/>
        </p:nvSpPr>
        <p:spPr bwMode="auto">
          <a:xfrm>
            <a:off x="381000" y="4724400"/>
            <a:ext cx="4419600" cy="1006475"/>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50800">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en-US">
                <a:latin typeface="Tahoma" pitchFamily="34" charset="0"/>
                <a:cs typeface="Times New Roman" pitchFamily="18" charset="0"/>
              </a:rPr>
              <a:t>Worm Plots</a:t>
            </a:r>
            <a:r>
              <a:rPr lang="en-US" i="1">
                <a:latin typeface="Tahoma" pitchFamily="34" charset="0"/>
                <a:cs typeface="Times New Roman" pitchFamily="18" charset="0"/>
              </a:rPr>
              <a:t> </a:t>
            </a:r>
            <a:r>
              <a:rPr lang="en-US">
                <a:latin typeface="Tahoma" pitchFamily="34" charset="0"/>
                <a:cs typeface="Times New Roman" pitchFamily="18" charset="0"/>
              </a:rPr>
              <a:t>(Treinish et al., 1997)</a:t>
            </a:r>
          </a:p>
          <a:p>
            <a:pPr eaLnBrk="0" hangingPunct="0"/>
            <a:endParaRPr lang="en-US">
              <a:latin typeface="Tahoma" pitchFamily="34" charset="0"/>
              <a:cs typeface="Times New Roman" pitchFamily="18" charset="0"/>
            </a:endParaRPr>
          </a:p>
          <a:p>
            <a:pPr eaLnBrk="0" hangingPunct="0"/>
            <a:r>
              <a:rPr lang="en-US">
                <a:latin typeface="Tahoma" pitchFamily="34" charset="0"/>
                <a:cs typeface="Times New Roman" pitchFamily="18" charset="0"/>
              </a:rPr>
              <a:t>“scatterplots connected over time”</a:t>
            </a:r>
            <a:endParaRPr lang="de-DE" b="1">
              <a:latin typeface="Tahoma" pitchFamily="34" charset="0"/>
              <a:cs typeface="Times New Roman" pitchFamily="18" charset="0"/>
            </a:endParaRPr>
          </a:p>
        </p:txBody>
      </p:sp>
      <p:pic>
        <p:nvPicPr>
          <p:cNvPr id="476174" name="Picture 14" descr="abb"/>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49300" y="381000"/>
            <a:ext cx="2962275" cy="2905125"/>
          </a:xfrm>
          <a:prstGeom prst="rect">
            <a:avLst/>
          </a:prstGeom>
          <a:noFill/>
          <a:extLst>
            <a:ext uri="{909E8E84-426E-40DD-AFC4-6F175D3DCCD1}">
              <a14:hiddenFill xmlns:a14="http://schemas.microsoft.com/office/drawing/2010/main">
                <a:solidFill>
                  <a:srgbClr val="FFFFFF"/>
                </a:solidFill>
              </a14:hiddenFill>
            </a:ext>
          </a:extLst>
        </p:spPr>
      </p:pic>
      <p:pic>
        <p:nvPicPr>
          <p:cNvPr id="476176" name="Picture 16" descr="abb"/>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54613" y="609600"/>
            <a:ext cx="2952750" cy="2314575"/>
          </a:xfrm>
          <a:prstGeom prst="rect">
            <a:avLst/>
          </a:prstGeom>
          <a:noFill/>
          <a:extLst>
            <a:ext uri="{909E8E84-426E-40DD-AFC4-6F175D3DCCD1}">
              <a14:hiddenFill xmlns:a14="http://schemas.microsoft.com/office/drawing/2010/main">
                <a:solidFill>
                  <a:srgbClr val="FFFFFF"/>
                </a:solidFill>
              </a14:hiddenFill>
            </a:ext>
          </a:extLst>
        </p:spPr>
      </p:pic>
      <p:pic>
        <p:nvPicPr>
          <p:cNvPr id="476178" name="Picture 18" descr="abb"/>
          <p:cNvPicPr>
            <a:picLocks noChangeAspect="1" noChangeArrowheads="1"/>
          </p:cNvPicPr>
          <p:nvPr/>
        </p:nvPicPr>
        <p:blipFill>
          <a:blip r:embed="rId4">
            <a:lum bright="18000"/>
            <a:extLst>
              <a:ext uri="{28A0092B-C50C-407E-A947-70E740481C1C}">
                <a14:useLocalDpi xmlns:a14="http://schemas.microsoft.com/office/drawing/2010/main" val="0"/>
              </a:ext>
            </a:extLst>
          </a:blip>
          <a:srcRect/>
          <a:stretch>
            <a:fillRect/>
          </a:stretch>
        </p:blipFill>
        <p:spPr bwMode="auto">
          <a:xfrm>
            <a:off x="5105400" y="3810000"/>
            <a:ext cx="3402013" cy="2419350"/>
          </a:xfrm>
          <a:prstGeom prst="rect">
            <a:avLst/>
          </a:prstGeom>
          <a:noFill/>
          <a:extLst>
            <a:ext uri="{909E8E84-426E-40DD-AFC4-6F175D3DCCD1}">
              <a14:hiddenFill xmlns:a14="http://schemas.microsoft.com/office/drawing/2010/main">
                <a:solidFill>
                  <a:srgbClr val="FFFFFF"/>
                </a:solidFill>
              </a14:hiddenFill>
            </a:ext>
          </a:extLst>
        </p:spPr>
      </p:pic>
      <p:sp>
        <p:nvSpPr>
          <p:cNvPr id="476179" name="Rectangle 19"/>
          <p:cNvSpPr>
            <a:spLocks noGrp="1" noChangeArrowheads="1"/>
          </p:cNvSpPr>
          <p:nvPr>
            <p:ph type="title"/>
          </p:nvPr>
        </p:nvSpPr>
        <p:spPr/>
        <p:txBody>
          <a:bodyPr/>
          <a:lstStyle/>
          <a:p>
            <a:r>
              <a:rPr lang="en-US"/>
              <a:t>Visualization of Multiparameter Data: Observation Space</a:t>
            </a:r>
            <a:endParaRPr lang="de-DE"/>
          </a:p>
        </p:txBody>
      </p:sp>
      <p:sp>
        <p:nvSpPr>
          <p:cNvPr id="476180" name="Text Box 20"/>
          <p:cNvSpPr txBox="1">
            <a:spLocks noChangeArrowheads="1"/>
          </p:cNvSpPr>
          <p:nvPr/>
        </p:nvSpPr>
        <p:spPr bwMode="auto">
          <a:xfrm>
            <a:off x="444500" y="3200400"/>
            <a:ext cx="35179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600" dirty="0"/>
              <a:t>Construction of a circle in a time step</a:t>
            </a:r>
            <a:endParaRPr lang="de-DE" sz="1600" dirty="0"/>
          </a:p>
        </p:txBody>
      </p:sp>
      <p:sp>
        <p:nvSpPr>
          <p:cNvPr id="476181" name="Text Box 21"/>
          <p:cNvSpPr txBox="1">
            <a:spLocks noChangeArrowheads="1"/>
          </p:cNvSpPr>
          <p:nvPr/>
        </p:nvSpPr>
        <p:spPr bwMode="auto">
          <a:xfrm>
            <a:off x="4419600" y="3200400"/>
            <a:ext cx="442277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600"/>
              <a:t>Construction of a worm over several time steps</a:t>
            </a:r>
            <a:endParaRPr lang="de-DE" sz="160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27682" name="Rectangle 2"/>
          <p:cNvSpPr>
            <a:spLocks noChangeArrowheads="1"/>
          </p:cNvSpPr>
          <p:nvPr/>
        </p:nvSpPr>
        <p:spPr bwMode="auto">
          <a:xfrm>
            <a:off x="685800" y="3886200"/>
            <a:ext cx="7848600" cy="2362200"/>
          </a:xfrm>
          <a:prstGeom prst="rect">
            <a:avLst/>
          </a:prstGeom>
          <a:noFill/>
          <a:ln>
            <a:noFill/>
          </a:ln>
          <a:effectLst>
            <a:outerShdw dist="45791" dir="2021404" algn="ctr" rotWithShape="0">
              <a:srgbClr val="000000"/>
            </a:outerShdw>
          </a:effectLst>
          <a:extLst>
            <a:ext uri="{909E8E84-426E-40DD-AFC4-6F175D3DCCD1}">
              <a14:hiddenFill xmlns:a14="http://schemas.microsoft.com/office/drawing/2010/main">
                <a:noFill/>
              </a14:hiddenFill>
            </a:ext>
            <a:ext uri="{91240B29-F687-4F45-9708-019B960494DF}">
              <a14:hiddenLine xmlns:a14="http://schemas.microsoft.com/office/drawing/2010/main" w="12700">
                <a:solidFill>
                  <a:schemeClr val="tx1"/>
                </a:solidFill>
                <a:miter lim="800000"/>
                <a:headEnd/>
                <a:tailEnd/>
              </a14:hiddenLine>
            </a:ext>
          </a:extLst>
        </p:spPr>
        <p:txBody>
          <a:bodyPr lIns="90488" tIns="44450" rIns="90488" bIns="44450"/>
          <a:lstStyle>
            <a:lvl1pPr algn="l">
              <a:defRPr>
                <a:solidFill>
                  <a:schemeClr val="tx1"/>
                </a:solidFill>
                <a:latin typeface="Arial" charset="0"/>
                <a:cs typeface="Arial" charset="0"/>
              </a:defRPr>
            </a:lvl1pPr>
            <a:lvl2pPr algn="l">
              <a:defRPr>
                <a:solidFill>
                  <a:schemeClr val="tx1"/>
                </a:solidFill>
                <a:latin typeface="Arial" charset="0"/>
                <a:cs typeface="Arial" charset="0"/>
              </a:defRPr>
            </a:lvl2pPr>
            <a:lvl3pPr marL="857250" indent="57150" algn="l">
              <a:defRPr>
                <a:solidFill>
                  <a:schemeClr val="tx1"/>
                </a:solidFill>
                <a:latin typeface="Arial" charset="0"/>
                <a:cs typeface="Arial" charset="0"/>
              </a:defRPr>
            </a:lvl3pPr>
            <a:lvl4pPr algn="l">
              <a:defRPr>
                <a:solidFill>
                  <a:schemeClr val="tx1"/>
                </a:solidFill>
                <a:latin typeface="Arial" charset="0"/>
                <a:cs typeface="Arial" charset="0"/>
              </a:defRPr>
            </a:lvl4pPr>
            <a:lvl5pPr algn="l">
              <a:defRPr>
                <a:solidFill>
                  <a:schemeClr val="tx1"/>
                </a:solidFill>
                <a:latin typeface="Arial" charset="0"/>
                <a:cs typeface="Arial" charset="0"/>
              </a:defRPr>
            </a:lvl5pPr>
            <a:lvl6pPr fontAlgn="base">
              <a:spcBef>
                <a:spcPct val="0"/>
              </a:spcBef>
              <a:spcAft>
                <a:spcPct val="0"/>
              </a:spcAft>
              <a:defRPr>
                <a:solidFill>
                  <a:schemeClr val="tx1"/>
                </a:solidFill>
                <a:latin typeface="Arial" charset="0"/>
                <a:cs typeface="Arial" charset="0"/>
              </a:defRPr>
            </a:lvl6pPr>
            <a:lvl7pPr fontAlgn="base">
              <a:spcBef>
                <a:spcPct val="0"/>
              </a:spcBef>
              <a:spcAft>
                <a:spcPct val="0"/>
              </a:spcAft>
              <a:defRPr>
                <a:solidFill>
                  <a:schemeClr val="tx1"/>
                </a:solidFill>
                <a:latin typeface="Arial" charset="0"/>
                <a:cs typeface="Arial" charset="0"/>
              </a:defRPr>
            </a:lvl7pPr>
            <a:lvl8pPr fontAlgn="base">
              <a:spcBef>
                <a:spcPct val="0"/>
              </a:spcBef>
              <a:spcAft>
                <a:spcPct val="0"/>
              </a:spcAft>
              <a:defRPr>
                <a:solidFill>
                  <a:schemeClr val="tx1"/>
                </a:solidFill>
                <a:latin typeface="Arial" charset="0"/>
                <a:cs typeface="Arial" charset="0"/>
              </a:defRPr>
            </a:lvl8pPr>
            <a:lvl9pPr fontAlgn="base">
              <a:spcBef>
                <a:spcPct val="0"/>
              </a:spcBef>
              <a:spcAft>
                <a:spcPct val="0"/>
              </a:spcAft>
              <a:defRPr>
                <a:solidFill>
                  <a:schemeClr val="tx1"/>
                </a:solidFill>
                <a:latin typeface="Arial" charset="0"/>
                <a:cs typeface="Arial" charset="0"/>
              </a:defRPr>
            </a:lvl9pPr>
          </a:lstStyle>
          <a:p>
            <a:pPr eaLnBrk="0" hangingPunct="0"/>
            <a:endParaRPr lang="en-US" altLang="en-US" sz="2400">
              <a:latin typeface="Times New Roman" pitchFamily="18" charset="0"/>
            </a:endParaRPr>
          </a:p>
        </p:txBody>
      </p:sp>
      <p:sp>
        <p:nvSpPr>
          <p:cNvPr id="327683" name="Rectangle 3"/>
          <p:cNvSpPr>
            <a:spLocks noChangeArrowheads="1"/>
          </p:cNvSpPr>
          <p:nvPr/>
        </p:nvSpPr>
        <p:spPr bwMode="auto">
          <a:xfrm>
            <a:off x="685800" y="3886200"/>
            <a:ext cx="7848600" cy="2362200"/>
          </a:xfrm>
          <a:prstGeom prst="rect">
            <a:avLst/>
          </a:prstGeom>
          <a:noFill/>
          <a:ln>
            <a:noFill/>
          </a:ln>
          <a:effectLst>
            <a:outerShdw dist="45791" dir="2021404" algn="ctr" rotWithShape="0">
              <a:srgbClr val="000000"/>
            </a:outerShdw>
          </a:effectLst>
          <a:extLst>
            <a:ext uri="{909E8E84-426E-40DD-AFC4-6F175D3DCCD1}">
              <a14:hiddenFill xmlns:a14="http://schemas.microsoft.com/office/drawing/2010/main">
                <a:noFill/>
              </a14:hiddenFill>
            </a:ext>
            <a:ext uri="{91240B29-F687-4F45-9708-019B960494DF}">
              <a14:hiddenLine xmlns:a14="http://schemas.microsoft.com/office/drawing/2010/main" w="12700">
                <a:solidFill>
                  <a:schemeClr val="tx1"/>
                </a:solidFill>
                <a:miter lim="800000"/>
                <a:headEnd/>
                <a:tailEnd/>
              </a14:hiddenLine>
            </a:ext>
          </a:extLst>
        </p:spPr>
        <p:txBody>
          <a:bodyPr lIns="90488" tIns="44450" rIns="90488" bIns="44450"/>
          <a:lstStyle>
            <a:lvl1pPr algn="l">
              <a:defRPr>
                <a:solidFill>
                  <a:schemeClr val="tx1"/>
                </a:solidFill>
                <a:latin typeface="Arial" charset="0"/>
                <a:cs typeface="Arial" charset="0"/>
              </a:defRPr>
            </a:lvl1pPr>
            <a:lvl2pPr algn="l">
              <a:defRPr>
                <a:solidFill>
                  <a:schemeClr val="tx1"/>
                </a:solidFill>
                <a:latin typeface="Arial" charset="0"/>
                <a:cs typeface="Arial" charset="0"/>
              </a:defRPr>
            </a:lvl2pPr>
            <a:lvl3pPr marL="857250" indent="57150" algn="l">
              <a:defRPr>
                <a:solidFill>
                  <a:schemeClr val="tx1"/>
                </a:solidFill>
                <a:latin typeface="Arial" charset="0"/>
                <a:cs typeface="Arial" charset="0"/>
              </a:defRPr>
            </a:lvl3pPr>
            <a:lvl4pPr algn="l">
              <a:defRPr>
                <a:solidFill>
                  <a:schemeClr val="tx1"/>
                </a:solidFill>
                <a:latin typeface="Arial" charset="0"/>
                <a:cs typeface="Arial" charset="0"/>
              </a:defRPr>
            </a:lvl4pPr>
            <a:lvl5pPr algn="l">
              <a:defRPr>
                <a:solidFill>
                  <a:schemeClr val="tx1"/>
                </a:solidFill>
                <a:latin typeface="Arial" charset="0"/>
                <a:cs typeface="Arial" charset="0"/>
              </a:defRPr>
            </a:lvl5pPr>
            <a:lvl6pPr fontAlgn="base">
              <a:spcBef>
                <a:spcPct val="0"/>
              </a:spcBef>
              <a:spcAft>
                <a:spcPct val="0"/>
              </a:spcAft>
              <a:defRPr>
                <a:solidFill>
                  <a:schemeClr val="tx1"/>
                </a:solidFill>
                <a:latin typeface="Arial" charset="0"/>
                <a:cs typeface="Arial" charset="0"/>
              </a:defRPr>
            </a:lvl6pPr>
            <a:lvl7pPr fontAlgn="base">
              <a:spcBef>
                <a:spcPct val="0"/>
              </a:spcBef>
              <a:spcAft>
                <a:spcPct val="0"/>
              </a:spcAft>
              <a:defRPr>
                <a:solidFill>
                  <a:schemeClr val="tx1"/>
                </a:solidFill>
                <a:latin typeface="Arial" charset="0"/>
                <a:cs typeface="Arial" charset="0"/>
              </a:defRPr>
            </a:lvl7pPr>
            <a:lvl8pPr fontAlgn="base">
              <a:spcBef>
                <a:spcPct val="0"/>
              </a:spcBef>
              <a:spcAft>
                <a:spcPct val="0"/>
              </a:spcAft>
              <a:defRPr>
                <a:solidFill>
                  <a:schemeClr val="tx1"/>
                </a:solidFill>
                <a:latin typeface="Arial" charset="0"/>
                <a:cs typeface="Arial" charset="0"/>
              </a:defRPr>
            </a:lvl8pPr>
            <a:lvl9pPr fontAlgn="base">
              <a:spcBef>
                <a:spcPct val="0"/>
              </a:spcBef>
              <a:spcAft>
                <a:spcPct val="0"/>
              </a:spcAft>
              <a:defRPr>
                <a:solidFill>
                  <a:schemeClr val="tx1"/>
                </a:solidFill>
                <a:latin typeface="Arial" charset="0"/>
                <a:cs typeface="Arial" charset="0"/>
              </a:defRPr>
            </a:lvl9pPr>
          </a:lstStyle>
          <a:p>
            <a:pPr eaLnBrk="0" hangingPunct="0"/>
            <a:endParaRPr lang="en-US" altLang="en-US" sz="2400">
              <a:latin typeface="Times New Roman" pitchFamily="18" charset="0"/>
            </a:endParaRPr>
          </a:p>
        </p:txBody>
      </p:sp>
      <p:sp>
        <p:nvSpPr>
          <p:cNvPr id="327687" name="Rectangle 7"/>
          <p:cNvSpPr>
            <a:spLocks noGrp="1" noChangeArrowheads="1"/>
          </p:cNvSpPr>
          <p:nvPr>
            <p:ph type="title"/>
          </p:nvPr>
        </p:nvSpPr>
        <p:spPr/>
        <p:txBody>
          <a:bodyPr/>
          <a:lstStyle/>
          <a:p>
            <a:r>
              <a:rPr lang="de-DE" altLang="en-US"/>
              <a:t>The Visualization Pipeline</a:t>
            </a:r>
            <a:endParaRPr lang="en-GB" altLang="en-US"/>
          </a:p>
        </p:txBody>
      </p:sp>
      <p:sp>
        <p:nvSpPr>
          <p:cNvPr id="327688" name="Rectangle 8"/>
          <p:cNvSpPr>
            <a:spLocks noGrp="1" noChangeArrowheads="1"/>
          </p:cNvSpPr>
          <p:nvPr>
            <p:ph idx="1"/>
          </p:nvPr>
        </p:nvSpPr>
        <p:spPr>
          <a:xfrm>
            <a:off x="228600" y="533400"/>
            <a:ext cx="8642350" cy="5759450"/>
          </a:xfrm>
        </p:spPr>
        <p:txBody>
          <a:bodyPr/>
          <a:lstStyle/>
          <a:p>
            <a:r>
              <a:rPr lang="en-US" altLang="en-US"/>
              <a:t>Reference model for Visualizations (Robertson):</a:t>
            </a:r>
            <a:r>
              <a:rPr lang="de-DE" altLang="en-US"/>
              <a:t/>
            </a:r>
            <a:br>
              <a:rPr lang="de-DE" altLang="en-US"/>
            </a:br>
            <a:endParaRPr lang="de-DE" altLang="en-US"/>
          </a:p>
        </p:txBody>
      </p:sp>
      <p:pic>
        <p:nvPicPr>
          <p:cNvPr id="327686"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1295400"/>
            <a:ext cx="8172450" cy="4518025"/>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50800">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15711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7199" name="Rectangle 15"/>
          <p:cNvSpPr>
            <a:spLocks noGrp="1" noChangeArrowheads="1"/>
          </p:cNvSpPr>
          <p:nvPr>
            <p:ph type="title"/>
          </p:nvPr>
        </p:nvSpPr>
        <p:spPr/>
        <p:txBody>
          <a:bodyPr/>
          <a:lstStyle/>
          <a:p>
            <a:r>
              <a:rPr lang="en-US"/>
              <a:t>Visualization of Multiparameter Data: Observation Space</a:t>
            </a:r>
            <a:endParaRPr lang="de-DE"/>
          </a:p>
        </p:txBody>
      </p:sp>
      <p:sp>
        <p:nvSpPr>
          <p:cNvPr id="477200" name="Rectangle 16"/>
          <p:cNvSpPr>
            <a:spLocks noGrp="1" noChangeArrowheads="1"/>
          </p:cNvSpPr>
          <p:nvPr>
            <p:ph idx="1"/>
          </p:nvPr>
        </p:nvSpPr>
        <p:spPr/>
        <p:txBody>
          <a:bodyPr/>
          <a:lstStyle/>
          <a:p>
            <a:pPr>
              <a:buFont typeface="Wingdings" pitchFamily="2" charset="2"/>
              <a:buNone/>
            </a:pPr>
            <a:r>
              <a:rPr lang="en-US" b="1"/>
              <a:t>Dynamic representations for:</a:t>
            </a:r>
          </a:p>
          <a:p>
            <a:r>
              <a:rPr lang="en-US" b="1"/>
              <a:t>Static data</a:t>
            </a:r>
            <a:endParaRPr lang="de-DE" b="1"/>
          </a:p>
          <a:p>
            <a:pPr lvl="1"/>
            <a:r>
              <a:rPr lang="en-US"/>
              <a:t>If the static data too complex to be represented in one static representation: dynamic representation is an alternative.</a:t>
            </a:r>
            <a:endParaRPr lang="de-DE"/>
          </a:p>
          <a:p>
            <a:r>
              <a:rPr lang="en-US" b="1"/>
              <a:t>Dynamic data</a:t>
            </a:r>
            <a:endParaRPr lang="de-DE" b="1"/>
          </a:p>
          <a:p>
            <a:pPr lvl="1"/>
            <a:r>
              <a:rPr lang="en-US"/>
              <a:t>Dynamic representations are appropriate for dynamic data. Animated image sequences show parameter changes and trends (e.g., animated flow visualization using particles).</a:t>
            </a:r>
            <a:endParaRPr lang="de-DE"/>
          </a:p>
          <a:p>
            <a:r>
              <a:rPr lang="en-US" b="1"/>
              <a:t>Quasi-static data</a:t>
            </a:r>
            <a:endParaRPr lang="de-DE" b="1"/>
          </a:p>
          <a:p>
            <a:pPr lvl="1"/>
            <a:r>
              <a:rPr lang="en-US"/>
              <a:t>Representation must not show more dynamics than in the data. </a:t>
            </a:r>
            <a:endParaRPr lang="de-DE"/>
          </a:p>
        </p:txBody>
      </p:sp>
    </p:spTree>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8229" name="Rectangle 21"/>
          <p:cNvSpPr>
            <a:spLocks noGrp="1" noChangeArrowheads="1"/>
          </p:cNvSpPr>
          <p:nvPr>
            <p:ph type="title"/>
          </p:nvPr>
        </p:nvSpPr>
        <p:spPr/>
        <p:txBody>
          <a:bodyPr/>
          <a:lstStyle/>
          <a:p>
            <a:r>
              <a:rPr lang="en-US"/>
              <a:t>Visualization of Multiparameter Data: Observation Space</a:t>
            </a:r>
            <a:endParaRPr lang="de-DE"/>
          </a:p>
        </p:txBody>
      </p:sp>
      <p:sp>
        <p:nvSpPr>
          <p:cNvPr id="478230" name="Rectangle 22"/>
          <p:cNvSpPr>
            <a:spLocks noGrp="1" noChangeArrowheads="1"/>
          </p:cNvSpPr>
          <p:nvPr>
            <p:ph idx="1"/>
          </p:nvPr>
        </p:nvSpPr>
        <p:spPr/>
        <p:txBody>
          <a:bodyPr/>
          <a:lstStyle/>
          <a:p>
            <a:pPr>
              <a:buFont typeface="Wingdings" pitchFamily="2" charset="2"/>
              <a:buNone/>
            </a:pPr>
            <a:r>
              <a:rPr lang="en-US" dirty="0"/>
              <a:t>Example: Topological flow visualization (dynamic data)</a:t>
            </a:r>
            <a:endParaRPr lang="de-DE" dirty="0"/>
          </a:p>
        </p:txBody>
      </p:sp>
      <p:sp>
        <p:nvSpPr>
          <p:cNvPr id="478221" name="Text Box 13"/>
          <p:cNvSpPr txBox="1">
            <a:spLocks noChangeArrowheads="1"/>
          </p:cNvSpPr>
          <p:nvPr/>
        </p:nvSpPr>
        <p:spPr bwMode="auto">
          <a:xfrm>
            <a:off x="457200" y="533400"/>
            <a:ext cx="8534400" cy="1006475"/>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50800">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eaLnBrk="0" hangingPunct="0"/>
            <a:r>
              <a:rPr lang="en-US" b="1">
                <a:solidFill>
                  <a:schemeClr val="bg2"/>
                </a:solidFill>
                <a:cs typeface="Times New Roman" pitchFamily="18" charset="0"/>
              </a:rPr>
              <a:t> </a:t>
            </a:r>
            <a:endParaRPr lang="de-DE" b="1">
              <a:solidFill>
                <a:schemeClr val="bg2"/>
              </a:solidFill>
              <a:cs typeface="Times New Roman" pitchFamily="18" charset="0"/>
            </a:endParaRPr>
          </a:p>
          <a:p>
            <a:pPr algn="l" eaLnBrk="0" hangingPunct="0"/>
            <a:r>
              <a:rPr lang="en-US" b="1">
                <a:solidFill>
                  <a:schemeClr val="bg2"/>
                </a:solidFill>
                <a:cs typeface="Times New Roman" pitchFamily="18" charset="0"/>
              </a:rPr>
              <a:t/>
            </a:r>
            <a:br>
              <a:rPr lang="en-US" b="1">
                <a:solidFill>
                  <a:schemeClr val="bg2"/>
                </a:solidFill>
                <a:cs typeface="Times New Roman" pitchFamily="18" charset="0"/>
              </a:rPr>
            </a:br>
            <a:endParaRPr lang="de-DE" b="1">
              <a:solidFill>
                <a:schemeClr val="bg2"/>
              </a:solidFill>
              <a:cs typeface="Times New Roman" pitchFamily="18" charset="0"/>
            </a:endParaRPr>
          </a:p>
        </p:txBody>
      </p:sp>
      <p:sp>
        <p:nvSpPr>
          <p:cNvPr id="478225" name="Text Box 17"/>
          <p:cNvSpPr txBox="1">
            <a:spLocks noChangeArrowheads="1"/>
          </p:cNvSpPr>
          <p:nvPr/>
        </p:nvSpPr>
        <p:spPr bwMode="auto">
          <a:xfrm>
            <a:off x="342900" y="4781490"/>
            <a:ext cx="8458200" cy="400110"/>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50800">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r>
              <a:rPr lang="en-US" i="1" dirty="0" smtClean="0"/>
              <a:t>dynamic representation</a:t>
            </a:r>
            <a:r>
              <a:rPr lang="en-US" dirty="0" smtClean="0"/>
              <a:t> </a:t>
            </a:r>
            <a:r>
              <a:rPr lang="en-US" dirty="0" smtClean="0">
                <a:sym typeface="Wingdings" pitchFamily="2" charset="2"/>
              </a:rPr>
              <a:t> </a:t>
            </a:r>
            <a:r>
              <a:rPr lang="en-US" b="1" dirty="0" smtClean="0"/>
              <a:t>dynamic data </a:t>
            </a:r>
            <a:r>
              <a:rPr lang="en-US" dirty="0" smtClean="0">
                <a:sym typeface="Wingdings" pitchFamily="2" charset="2"/>
              </a:rPr>
              <a:t> </a:t>
            </a:r>
            <a:r>
              <a:rPr lang="en-US" i="1" dirty="0" smtClean="0"/>
              <a:t>static representation</a:t>
            </a:r>
          </a:p>
        </p:txBody>
      </p:sp>
      <p:pic>
        <p:nvPicPr>
          <p:cNvPr id="2" name="SimpleFeatures2D.avi">
            <a:hlinkClick r:id="" action="ppaction://media"/>
          </p:cNvPr>
          <p:cNvPicPr>
            <a:picLocks noChangeAspect="1"/>
          </p:cNvPicPr>
          <p:nvPr>
            <a:videoFile r:link="rId2"/>
            <p:extLst>
              <p:ext uri="{DAA4B4D4-6D71-4841-9C94-3DE7FCFB9230}">
                <p14:media xmlns:p14="http://schemas.microsoft.com/office/powerpoint/2010/main" r:link="rId1"/>
              </p:ext>
            </p:extLst>
          </p:nvPr>
        </p:nvPicPr>
        <p:blipFill>
          <a:blip r:embed="rId4"/>
          <a:stretch>
            <a:fillRect/>
          </a:stretch>
        </p:blipFill>
        <p:spPr>
          <a:xfrm>
            <a:off x="228600" y="2096576"/>
            <a:ext cx="3733800" cy="1919685"/>
          </a:xfrm>
          <a:prstGeom prst="rect">
            <a:avLst/>
          </a:prstGeom>
        </p:spPr>
      </p:pic>
      <p:pic>
        <p:nvPicPr>
          <p:cNvPr id="8" name="Picture 5" descr="SimpleFeaturesSepSur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67200" y="2204269"/>
            <a:ext cx="4481513" cy="173702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200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2"/>
                                        </p:tgtEl>
                                      </p:cBhvr>
                                    </p:cmd>
                                  </p:childTnLst>
                                </p:cTn>
                              </p:par>
                            </p:childTnLst>
                          </p:cTn>
                        </p:par>
                      </p:childTnLst>
                    </p:cTn>
                  </p:par>
                </p:childTnLst>
              </p:cTn>
              <p:nextCondLst>
                <p:cond evt="onClick" delay="0">
                  <p:tgtEl>
                    <p:spTgt spid="2"/>
                  </p:tgtEl>
                </p:cond>
              </p:nextCondLst>
            </p:seq>
            <p:video>
              <p:cMediaNode vol="80000">
                <p:cTn id="12" repeatCount="indefinite" fill="hold" display="0">
                  <p:stCondLst>
                    <p:cond delay="indefinite"/>
                  </p:stCondLst>
                </p:cTn>
                <p:tgtEl>
                  <p:spTgt spid="2"/>
                </p:tgtEl>
              </p:cMediaNode>
            </p:video>
          </p:childTnLst>
        </p:cTn>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9246" name="Rectangle 14"/>
          <p:cNvSpPr>
            <a:spLocks noGrp="1" noChangeArrowheads="1"/>
          </p:cNvSpPr>
          <p:nvPr>
            <p:ph type="title"/>
          </p:nvPr>
        </p:nvSpPr>
        <p:spPr/>
        <p:txBody>
          <a:bodyPr/>
          <a:lstStyle/>
          <a:p>
            <a:r>
              <a:rPr lang="en-US"/>
              <a:t>Visualization of Multiparameter Data: Observation Space</a:t>
            </a:r>
            <a:endParaRPr lang="de-DE"/>
          </a:p>
        </p:txBody>
      </p:sp>
      <p:sp>
        <p:nvSpPr>
          <p:cNvPr id="479245" name="Rectangle 13"/>
          <p:cNvSpPr>
            <a:spLocks noGrp="1" noChangeArrowheads="1"/>
          </p:cNvSpPr>
          <p:nvPr>
            <p:ph idx="1"/>
          </p:nvPr>
        </p:nvSpPr>
        <p:spPr/>
        <p:txBody>
          <a:bodyPr/>
          <a:lstStyle/>
          <a:p>
            <a:r>
              <a:rPr lang="en-US" b="1"/>
              <a:t>Visualization of abstract dimensions</a:t>
            </a:r>
            <a:endParaRPr lang="de-DE" b="1"/>
          </a:p>
          <a:p>
            <a:pPr lvl="1"/>
            <a:r>
              <a:rPr lang="en-US"/>
              <a:t>Observation space may contain dimensions with neither spatial nor temporal context.</a:t>
            </a:r>
            <a:endParaRPr lang="de-DE"/>
          </a:p>
          <a:p>
            <a:pPr lvl="1"/>
            <a:r>
              <a:rPr lang="en-US"/>
              <a:t>These dimensions are called </a:t>
            </a:r>
            <a:r>
              <a:rPr lang="en-US" i="1"/>
              <a:t>abstract dimensions</a:t>
            </a:r>
            <a:r>
              <a:rPr lang="en-US"/>
              <a:t>.</a:t>
            </a:r>
            <a:endParaRPr lang="de-DE"/>
          </a:p>
          <a:p>
            <a:pPr lvl="1"/>
            <a:r>
              <a:rPr lang="en-US" b="1"/>
              <a:t>Abstract dimensions are defined to:</a:t>
            </a:r>
            <a:endParaRPr lang="de-DE" b="1"/>
          </a:p>
          <a:p>
            <a:pPr lvl="2"/>
            <a:r>
              <a:rPr lang="en-US"/>
              <a:t>compare and order data sets (introduce ordering number);</a:t>
            </a:r>
            <a:endParaRPr lang="de-DE"/>
          </a:p>
          <a:p>
            <a:pPr lvl="2"/>
            <a:r>
              <a:rPr lang="en-US"/>
              <a:t>simplify data sets (use city or area names instead of a geographical reference system) or</a:t>
            </a:r>
            <a:endParaRPr lang="de-DE"/>
          </a:p>
          <a:p>
            <a:pPr lvl="2"/>
            <a:r>
              <a:rPr lang="en-US"/>
              <a:t>show higher-dimensional dependencies.</a:t>
            </a:r>
            <a:endParaRPr lang="de-DE" sz="1900"/>
          </a:p>
          <a:p>
            <a:pPr lvl="1"/>
            <a:r>
              <a:rPr lang="en-US"/>
              <a:t>For visualizing abstract dimensions, methods for multivariate data can be used. Distinction between these abstract dimensions and dependent variables should be possible.</a:t>
            </a:r>
            <a:endParaRPr lang="de-DE"/>
          </a:p>
        </p:txBody>
      </p:sp>
    </p:spTree>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0270" name="Picture 1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2200" y="1371600"/>
            <a:ext cx="6400800" cy="4640263"/>
          </a:xfrm>
          <a:prstGeom prst="rect">
            <a:avLst/>
          </a:prstGeom>
          <a:noFill/>
          <a:extLst>
            <a:ext uri="{909E8E84-426E-40DD-AFC4-6F175D3DCCD1}">
              <a14:hiddenFill xmlns:a14="http://schemas.microsoft.com/office/drawing/2010/main">
                <a:solidFill>
                  <a:srgbClr val="FFFFFF"/>
                </a:solidFill>
              </a14:hiddenFill>
            </a:ext>
          </a:extLst>
        </p:spPr>
      </p:pic>
      <p:sp>
        <p:nvSpPr>
          <p:cNvPr id="480271" name="Rectangle 15"/>
          <p:cNvSpPr>
            <a:spLocks noGrp="1" noChangeArrowheads="1"/>
          </p:cNvSpPr>
          <p:nvPr>
            <p:ph type="title"/>
          </p:nvPr>
        </p:nvSpPr>
        <p:spPr/>
        <p:txBody>
          <a:bodyPr/>
          <a:lstStyle/>
          <a:p>
            <a:r>
              <a:rPr lang="en-US"/>
              <a:t>Visualization of Multiparameter Data: Observation Space</a:t>
            </a:r>
            <a:endParaRPr lang="de-DE"/>
          </a:p>
        </p:txBody>
      </p:sp>
      <p:sp>
        <p:nvSpPr>
          <p:cNvPr id="480273" name="Rectangle 17"/>
          <p:cNvSpPr>
            <a:spLocks noGrp="1" noChangeArrowheads="1"/>
          </p:cNvSpPr>
          <p:nvPr>
            <p:ph idx="1"/>
          </p:nvPr>
        </p:nvSpPr>
        <p:spPr/>
        <p:txBody>
          <a:bodyPr/>
          <a:lstStyle/>
          <a:p>
            <a:r>
              <a:rPr lang="en-US" b="1"/>
              <a:t>Example for abstract dimensions</a:t>
            </a:r>
            <a:endParaRPr lang="de-DE" b="1"/>
          </a:p>
        </p:txBody>
      </p:sp>
      <p:sp>
        <p:nvSpPr>
          <p:cNvPr id="480272" name="Text Box 16"/>
          <p:cNvSpPr txBox="1">
            <a:spLocks noChangeArrowheads="1"/>
          </p:cNvSpPr>
          <p:nvPr/>
        </p:nvSpPr>
        <p:spPr bwMode="auto">
          <a:xfrm>
            <a:off x="76200" y="1371600"/>
            <a:ext cx="2286000" cy="1739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en-US" sz="1800"/>
              <a:t>abstract dimension:</a:t>
            </a:r>
          </a:p>
          <a:p>
            <a:pPr algn="l"/>
            <a:r>
              <a:rPr lang="en-US" sz="1800"/>
              <a:t>counties in a region of Germany; abbreviated by their license plate number</a:t>
            </a:r>
          </a:p>
        </p:txBody>
      </p:sp>
      <p:sp>
        <p:nvSpPr>
          <p:cNvPr id="480274" name="Line 18"/>
          <p:cNvSpPr>
            <a:spLocks noChangeShapeType="1"/>
          </p:cNvSpPr>
          <p:nvPr/>
        </p:nvSpPr>
        <p:spPr bwMode="auto">
          <a:xfrm flipV="1">
            <a:off x="838200" y="2514600"/>
            <a:ext cx="1752600" cy="60960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80275" name="Text Box 19"/>
          <p:cNvSpPr txBox="1">
            <a:spLocks noChangeArrowheads="1"/>
          </p:cNvSpPr>
          <p:nvPr/>
        </p:nvSpPr>
        <p:spPr bwMode="auto">
          <a:xfrm>
            <a:off x="3048000" y="6019800"/>
            <a:ext cx="5486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1800"/>
              <a:t>number of infections</a:t>
            </a: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1252" name="Rectangle 4"/>
          <p:cNvSpPr>
            <a:spLocks noGrp="1" noChangeArrowheads="1"/>
          </p:cNvSpPr>
          <p:nvPr>
            <p:ph type="ctrTitle"/>
          </p:nvPr>
        </p:nvSpPr>
        <p:spPr/>
        <p:txBody>
          <a:bodyPr/>
          <a:lstStyle/>
          <a:p>
            <a:r>
              <a:rPr lang="en-US" altLang="en-US"/>
              <a:t>Visualization Scenarios</a:t>
            </a:r>
            <a:endParaRPr lang="de-DE" altLang="en-US"/>
          </a:p>
        </p:txBody>
      </p:sp>
      <p:sp>
        <p:nvSpPr>
          <p:cNvPr id="181253" name="Rectangle 5"/>
          <p:cNvSpPr>
            <a:spLocks noGrp="1" noChangeArrowheads="1"/>
          </p:cNvSpPr>
          <p:nvPr>
            <p:ph type="subTitle" idx="1"/>
          </p:nvPr>
        </p:nvSpPr>
        <p:spPr/>
        <p:txBody>
          <a:bodyPr/>
          <a:lstStyle/>
          <a:p>
            <a:endParaRPr lang="en-US" altLang="en-US"/>
          </a:p>
        </p:txBody>
      </p:sp>
    </p:spTree>
    <p:extLst>
      <p:ext uri="{BB962C8B-B14F-4D97-AF65-F5344CB8AC3E}">
        <p14:creationId xmlns:p14="http://schemas.microsoft.com/office/powerpoint/2010/main" val="13022261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29730" name="Rectangle 2"/>
          <p:cNvSpPr>
            <a:spLocks noChangeArrowheads="1"/>
          </p:cNvSpPr>
          <p:nvPr/>
        </p:nvSpPr>
        <p:spPr bwMode="auto">
          <a:xfrm>
            <a:off x="685800" y="3886200"/>
            <a:ext cx="7848600" cy="2362200"/>
          </a:xfrm>
          <a:prstGeom prst="rect">
            <a:avLst/>
          </a:prstGeom>
          <a:noFill/>
          <a:ln>
            <a:noFill/>
          </a:ln>
          <a:effectLst>
            <a:outerShdw dist="45791" dir="2021404" algn="ctr" rotWithShape="0">
              <a:srgbClr val="000000"/>
            </a:outerShdw>
          </a:effectLst>
          <a:extLst>
            <a:ext uri="{909E8E84-426E-40DD-AFC4-6F175D3DCCD1}">
              <a14:hiddenFill xmlns:a14="http://schemas.microsoft.com/office/drawing/2010/main">
                <a:noFill/>
              </a14:hiddenFill>
            </a:ext>
            <a:ext uri="{91240B29-F687-4F45-9708-019B960494DF}">
              <a14:hiddenLine xmlns:a14="http://schemas.microsoft.com/office/drawing/2010/main" w="12700">
                <a:solidFill>
                  <a:schemeClr val="tx1"/>
                </a:solidFill>
                <a:miter lim="800000"/>
                <a:headEnd/>
                <a:tailEnd/>
              </a14:hiddenLine>
            </a:ext>
          </a:extLst>
        </p:spPr>
        <p:txBody>
          <a:bodyPr lIns="90488" tIns="44450" rIns="90488" bIns="44450"/>
          <a:lstStyle>
            <a:lvl1pPr algn="l">
              <a:defRPr>
                <a:solidFill>
                  <a:schemeClr val="tx1"/>
                </a:solidFill>
                <a:latin typeface="Arial" charset="0"/>
                <a:cs typeface="Arial" charset="0"/>
              </a:defRPr>
            </a:lvl1pPr>
            <a:lvl2pPr algn="l">
              <a:defRPr>
                <a:solidFill>
                  <a:schemeClr val="tx1"/>
                </a:solidFill>
                <a:latin typeface="Arial" charset="0"/>
                <a:cs typeface="Arial" charset="0"/>
              </a:defRPr>
            </a:lvl2pPr>
            <a:lvl3pPr marL="857250" indent="57150" algn="l">
              <a:defRPr>
                <a:solidFill>
                  <a:schemeClr val="tx1"/>
                </a:solidFill>
                <a:latin typeface="Arial" charset="0"/>
                <a:cs typeface="Arial" charset="0"/>
              </a:defRPr>
            </a:lvl3pPr>
            <a:lvl4pPr algn="l">
              <a:defRPr>
                <a:solidFill>
                  <a:schemeClr val="tx1"/>
                </a:solidFill>
                <a:latin typeface="Arial" charset="0"/>
                <a:cs typeface="Arial" charset="0"/>
              </a:defRPr>
            </a:lvl4pPr>
            <a:lvl5pPr algn="l">
              <a:defRPr>
                <a:solidFill>
                  <a:schemeClr val="tx1"/>
                </a:solidFill>
                <a:latin typeface="Arial" charset="0"/>
                <a:cs typeface="Arial" charset="0"/>
              </a:defRPr>
            </a:lvl5pPr>
            <a:lvl6pPr fontAlgn="base">
              <a:spcBef>
                <a:spcPct val="0"/>
              </a:spcBef>
              <a:spcAft>
                <a:spcPct val="0"/>
              </a:spcAft>
              <a:defRPr>
                <a:solidFill>
                  <a:schemeClr val="tx1"/>
                </a:solidFill>
                <a:latin typeface="Arial" charset="0"/>
                <a:cs typeface="Arial" charset="0"/>
              </a:defRPr>
            </a:lvl6pPr>
            <a:lvl7pPr fontAlgn="base">
              <a:spcBef>
                <a:spcPct val="0"/>
              </a:spcBef>
              <a:spcAft>
                <a:spcPct val="0"/>
              </a:spcAft>
              <a:defRPr>
                <a:solidFill>
                  <a:schemeClr val="tx1"/>
                </a:solidFill>
                <a:latin typeface="Arial" charset="0"/>
                <a:cs typeface="Arial" charset="0"/>
              </a:defRPr>
            </a:lvl7pPr>
            <a:lvl8pPr fontAlgn="base">
              <a:spcBef>
                <a:spcPct val="0"/>
              </a:spcBef>
              <a:spcAft>
                <a:spcPct val="0"/>
              </a:spcAft>
              <a:defRPr>
                <a:solidFill>
                  <a:schemeClr val="tx1"/>
                </a:solidFill>
                <a:latin typeface="Arial" charset="0"/>
                <a:cs typeface="Arial" charset="0"/>
              </a:defRPr>
            </a:lvl8pPr>
            <a:lvl9pPr fontAlgn="base">
              <a:spcBef>
                <a:spcPct val="0"/>
              </a:spcBef>
              <a:spcAft>
                <a:spcPct val="0"/>
              </a:spcAft>
              <a:defRPr>
                <a:solidFill>
                  <a:schemeClr val="tx1"/>
                </a:solidFill>
                <a:latin typeface="Arial" charset="0"/>
                <a:cs typeface="Arial" charset="0"/>
              </a:defRPr>
            </a:lvl9pPr>
          </a:lstStyle>
          <a:p>
            <a:pPr eaLnBrk="0" hangingPunct="0"/>
            <a:endParaRPr lang="en-US" altLang="en-US" sz="2400">
              <a:latin typeface="Times New Roman" pitchFamily="18" charset="0"/>
            </a:endParaRPr>
          </a:p>
        </p:txBody>
      </p:sp>
      <p:sp>
        <p:nvSpPr>
          <p:cNvPr id="329731" name="Rectangle 3"/>
          <p:cNvSpPr>
            <a:spLocks noChangeArrowheads="1"/>
          </p:cNvSpPr>
          <p:nvPr/>
        </p:nvSpPr>
        <p:spPr bwMode="auto">
          <a:xfrm>
            <a:off x="685800" y="3886200"/>
            <a:ext cx="7848600" cy="2362200"/>
          </a:xfrm>
          <a:prstGeom prst="rect">
            <a:avLst/>
          </a:prstGeom>
          <a:noFill/>
          <a:ln>
            <a:noFill/>
          </a:ln>
          <a:effectLst>
            <a:outerShdw dist="45791" dir="2021404" algn="ctr" rotWithShape="0">
              <a:srgbClr val="000000"/>
            </a:outerShdw>
          </a:effectLst>
          <a:extLst>
            <a:ext uri="{909E8E84-426E-40DD-AFC4-6F175D3DCCD1}">
              <a14:hiddenFill xmlns:a14="http://schemas.microsoft.com/office/drawing/2010/main">
                <a:noFill/>
              </a14:hiddenFill>
            </a:ext>
            <a:ext uri="{91240B29-F687-4F45-9708-019B960494DF}">
              <a14:hiddenLine xmlns:a14="http://schemas.microsoft.com/office/drawing/2010/main" w="12700">
                <a:solidFill>
                  <a:schemeClr val="tx1"/>
                </a:solidFill>
                <a:miter lim="800000"/>
                <a:headEnd/>
                <a:tailEnd/>
              </a14:hiddenLine>
            </a:ext>
          </a:extLst>
        </p:spPr>
        <p:txBody>
          <a:bodyPr lIns="90488" tIns="44450" rIns="90488" bIns="44450"/>
          <a:lstStyle>
            <a:lvl1pPr algn="l">
              <a:defRPr>
                <a:solidFill>
                  <a:schemeClr val="tx1"/>
                </a:solidFill>
                <a:latin typeface="Arial" charset="0"/>
                <a:cs typeface="Arial" charset="0"/>
              </a:defRPr>
            </a:lvl1pPr>
            <a:lvl2pPr algn="l">
              <a:defRPr>
                <a:solidFill>
                  <a:schemeClr val="tx1"/>
                </a:solidFill>
                <a:latin typeface="Arial" charset="0"/>
                <a:cs typeface="Arial" charset="0"/>
              </a:defRPr>
            </a:lvl2pPr>
            <a:lvl3pPr marL="857250" indent="57150" algn="l">
              <a:defRPr>
                <a:solidFill>
                  <a:schemeClr val="tx1"/>
                </a:solidFill>
                <a:latin typeface="Arial" charset="0"/>
                <a:cs typeface="Arial" charset="0"/>
              </a:defRPr>
            </a:lvl3pPr>
            <a:lvl4pPr algn="l">
              <a:defRPr>
                <a:solidFill>
                  <a:schemeClr val="tx1"/>
                </a:solidFill>
                <a:latin typeface="Arial" charset="0"/>
                <a:cs typeface="Arial" charset="0"/>
              </a:defRPr>
            </a:lvl4pPr>
            <a:lvl5pPr algn="l">
              <a:defRPr>
                <a:solidFill>
                  <a:schemeClr val="tx1"/>
                </a:solidFill>
                <a:latin typeface="Arial" charset="0"/>
                <a:cs typeface="Arial" charset="0"/>
              </a:defRPr>
            </a:lvl5pPr>
            <a:lvl6pPr fontAlgn="base">
              <a:spcBef>
                <a:spcPct val="0"/>
              </a:spcBef>
              <a:spcAft>
                <a:spcPct val="0"/>
              </a:spcAft>
              <a:defRPr>
                <a:solidFill>
                  <a:schemeClr val="tx1"/>
                </a:solidFill>
                <a:latin typeface="Arial" charset="0"/>
                <a:cs typeface="Arial" charset="0"/>
              </a:defRPr>
            </a:lvl6pPr>
            <a:lvl7pPr fontAlgn="base">
              <a:spcBef>
                <a:spcPct val="0"/>
              </a:spcBef>
              <a:spcAft>
                <a:spcPct val="0"/>
              </a:spcAft>
              <a:defRPr>
                <a:solidFill>
                  <a:schemeClr val="tx1"/>
                </a:solidFill>
                <a:latin typeface="Arial" charset="0"/>
                <a:cs typeface="Arial" charset="0"/>
              </a:defRPr>
            </a:lvl7pPr>
            <a:lvl8pPr fontAlgn="base">
              <a:spcBef>
                <a:spcPct val="0"/>
              </a:spcBef>
              <a:spcAft>
                <a:spcPct val="0"/>
              </a:spcAft>
              <a:defRPr>
                <a:solidFill>
                  <a:schemeClr val="tx1"/>
                </a:solidFill>
                <a:latin typeface="Arial" charset="0"/>
                <a:cs typeface="Arial" charset="0"/>
              </a:defRPr>
            </a:lvl8pPr>
            <a:lvl9pPr fontAlgn="base">
              <a:spcBef>
                <a:spcPct val="0"/>
              </a:spcBef>
              <a:spcAft>
                <a:spcPct val="0"/>
              </a:spcAft>
              <a:defRPr>
                <a:solidFill>
                  <a:schemeClr val="tx1"/>
                </a:solidFill>
                <a:latin typeface="Arial" charset="0"/>
                <a:cs typeface="Arial" charset="0"/>
              </a:defRPr>
            </a:lvl9pPr>
          </a:lstStyle>
          <a:p>
            <a:pPr eaLnBrk="0" hangingPunct="0"/>
            <a:endParaRPr lang="en-US" altLang="en-US" sz="2400">
              <a:latin typeface="Times New Roman" pitchFamily="18" charset="0"/>
            </a:endParaRPr>
          </a:p>
        </p:txBody>
      </p:sp>
      <p:sp>
        <p:nvSpPr>
          <p:cNvPr id="329732" name="Rectangle 4"/>
          <p:cNvSpPr>
            <a:spLocks noGrp="1" noChangeArrowheads="1"/>
          </p:cNvSpPr>
          <p:nvPr>
            <p:ph type="title"/>
          </p:nvPr>
        </p:nvSpPr>
        <p:spPr/>
        <p:txBody>
          <a:bodyPr/>
          <a:lstStyle/>
          <a:p>
            <a:r>
              <a:rPr lang="en-US" altLang="en-US"/>
              <a:t>Visualization Scenarios</a:t>
            </a:r>
            <a:endParaRPr lang="en-GB" altLang="en-US"/>
          </a:p>
        </p:txBody>
      </p:sp>
      <p:sp>
        <p:nvSpPr>
          <p:cNvPr id="329733" name="Rectangle 5"/>
          <p:cNvSpPr>
            <a:spLocks noGrp="1" noChangeArrowheads="1"/>
          </p:cNvSpPr>
          <p:nvPr>
            <p:ph idx="1"/>
          </p:nvPr>
        </p:nvSpPr>
        <p:spPr/>
        <p:txBody>
          <a:bodyPr/>
          <a:lstStyle/>
          <a:p>
            <a:r>
              <a:rPr lang="en-US" altLang="en-US"/>
              <a:t>How strong is the visualization connected to the creation of the data?</a:t>
            </a:r>
            <a:endParaRPr lang="en-GB" altLang="en-US"/>
          </a:p>
          <a:p>
            <a:endParaRPr lang="de-DE" altLang="en-US"/>
          </a:p>
        </p:txBody>
      </p:sp>
    </p:spTree>
    <p:extLst>
      <p:ext uri="{BB962C8B-B14F-4D97-AF65-F5344CB8AC3E}">
        <p14:creationId xmlns:p14="http://schemas.microsoft.com/office/powerpoint/2010/main" val="21948225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30754" name="Rectangle 2"/>
          <p:cNvSpPr>
            <a:spLocks noChangeArrowheads="1"/>
          </p:cNvSpPr>
          <p:nvPr/>
        </p:nvSpPr>
        <p:spPr bwMode="auto">
          <a:xfrm>
            <a:off x="685800" y="3886200"/>
            <a:ext cx="7848600" cy="2362200"/>
          </a:xfrm>
          <a:prstGeom prst="rect">
            <a:avLst/>
          </a:prstGeom>
          <a:noFill/>
          <a:ln>
            <a:noFill/>
          </a:ln>
          <a:effectLst>
            <a:outerShdw dist="45791" dir="2021404" algn="ctr" rotWithShape="0">
              <a:srgbClr val="000000"/>
            </a:outerShdw>
          </a:effectLst>
          <a:extLst>
            <a:ext uri="{909E8E84-426E-40DD-AFC4-6F175D3DCCD1}">
              <a14:hiddenFill xmlns:a14="http://schemas.microsoft.com/office/drawing/2010/main">
                <a:noFill/>
              </a14:hiddenFill>
            </a:ext>
            <a:ext uri="{91240B29-F687-4F45-9708-019B960494DF}">
              <a14:hiddenLine xmlns:a14="http://schemas.microsoft.com/office/drawing/2010/main" w="12700">
                <a:solidFill>
                  <a:schemeClr val="tx1"/>
                </a:solidFill>
                <a:miter lim="800000"/>
                <a:headEnd/>
                <a:tailEnd/>
              </a14:hiddenLine>
            </a:ext>
          </a:extLst>
        </p:spPr>
        <p:txBody>
          <a:bodyPr lIns="90488" tIns="44450" rIns="90488" bIns="44450"/>
          <a:lstStyle>
            <a:lvl1pPr algn="l">
              <a:defRPr>
                <a:solidFill>
                  <a:schemeClr val="tx1"/>
                </a:solidFill>
                <a:latin typeface="Arial" charset="0"/>
                <a:cs typeface="Arial" charset="0"/>
              </a:defRPr>
            </a:lvl1pPr>
            <a:lvl2pPr algn="l">
              <a:defRPr>
                <a:solidFill>
                  <a:schemeClr val="tx1"/>
                </a:solidFill>
                <a:latin typeface="Arial" charset="0"/>
                <a:cs typeface="Arial" charset="0"/>
              </a:defRPr>
            </a:lvl2pPr>
            <a:lvl3pPr marL="857250" indent="57150" algn="l">
              <a:defRPr>
                <a:solidFill>
                  <a:schemeClr val="tx1"/>
                </a:solidFill>
                <a:latin typeface="Arial" charset="0"/>
                <a:cs typeface="Arial" charset="0"/>
              </a:defRPr>
            </a:lvl3pPr>
            <a:lvl4pPr algn="l">
              <a:defRPr>
                <a:solidFill>
                  <a:schemeClr val="tx1"/>
                </a:solidFill>
                <a:latin typeface="Arial" charset="0"/>
                <a:cs typeface="Arial" charset="0"/>
              </a:defRPr>
            </a:lvl4pPr>
            <a:lvl5pPr algn="l">
              <a:defRPr>
                <a:solidFill>
                  <a:schemeClr val="tx1"/>
                </a:solidFill>
                <a:latin typeface="Arial" charset="0"/>
                <a:cs typeface="Arial" charset="0"/>
              </a:defRPr>
            </a:lvl5pPr>
            <a:lvl6pPr fontAlgn="base">
              <a:spcBef>
                <a:spcPct val="0"/>
              </a:spcBef>
              <a:spcAft>
                <a:spcPct val="0"/>
              </a:spcAft>
              <a:defRPr>
                <a:solidFill>
                  <a:schemeClr val="tx1"/>
                </a:solidFill>
                <a:latin typeface="Arial" charset="0"/>
                <a:cs typeface="Arial" charset="0"/>
              </a:defRPr>
            </a:lvl6pPr>
            <a:lvl7pPr fontAlgn="base">
              <a:spcBef>
                <a:spcPct val="0"/>
              </a:spcBef>
              <a:spcAft>
                <a:spcPct val="0"/>
              </a:spcAft>
              <a:defRPr>
                <a:solidFill>
                  <a:schemeClr val="tx1"/>
                </a:solidFill>
                <a:latin typeface="Arial" charset="0"/>
                <a:cs typeface="Arial" charset="0"/>
              </a:defRPr>
            </a:lvl7pPr>
            <a:lvl8pPr fontAlgn="base">
              <a:spcBef>
                <a:spcPct val="0"/>
              </a:spcBef>
              <a:spcAft>
                <a:spcPct val="0"/>
              </a:spcAft>
              <a:defRPr>
                <a:solidFill>
                  <a:schemeClr val="tx1"/>
                </a:solidFill>
                <a:latin typeface="Arial" charset="0"/>
                <a:cs typeface="Arial" charset="0"/>
              </a:defRPr>
            </a:lvl8pPr>
            <a:lvl9pPr fontAlgn="base">
              <a:spcBef>
                <a:spcPct val="0"/>
              </a:spcBef>
              <a:spcAft>
                <a:spcPct val="0"/>
              </a:spcAft>
              <a:defRPr>
                <a:solidFill>
                  <a:schemeClr val="tx1"/>
                </a:solidFill>
                <a:latin typeface="Arial" charset="0"/>
                <a:cs typeface="Arial" charset="0"/>
              </a:defRPr>
            </a:lvl9pPr>
          </a:lstStyle>
          <a:p>
            <a:pPr eaLnBrk="0" hangingPunct="0"/>
            <a:endParaRPr lang="en-US" altLang="en-US" sz="2400">
              <a:latin typeface="Times New Roman" pitchFamily="18" charset="0"/>
            </a:endParaRPr>
          </a:p>
        </p:txBody>
      </p:sp>
      <p:sp>
        <p:nvSpPr>
          <p:cNvPr id="330755" name="Rectangle 3"/>
          <p:cNvSpPr>
            <a:spLocks noChangeArrowheads="1"/>
          </p:cNvSpPr>
          <p:nvPr/>
        </p:nvSpPr>
        <p:spPr bwMode="auto">
          <a:xfrm>
            <a:off x="685800" y="3886200"/>
            <a:ext cx="7848600" cy="2362200"/>
          </a:xfrm>
          <a:prstGeom prst="rect">
            <a:avLst/>
          </a:prstGeom>
          <a:noFill/>
          <a:ln>
            <a:noFill/>
          </a:ln>
          <a:effectLst>
            <a:outerShdw dist="45791" dir="2021404" algn="ctr" rotWithShape="0">
              <a:srgbClr val="000000"/>
            </a:outerShdw>
          </a:effectLst>
          <a:extLst>
            <a:ext uri="{909E8E84-426E-40DD-AFC4-6F175D3DCCD1}">
              <a14:hiddenFill xmlns:a14="http://schemas.microsoft.com/office/drawing/2010/main">
                <a:noFill/>
              </a14:hiddenFill>
            </a:ext>
            <a:ext uri="{91240B29-F687-4F45-9708-019B960494DF}">
              <a14:hiddenLine xmlns:a14="http://schemas.microsoft.com/office/drawing/2010/main" w="12700">
                <a:solidFill>
                  <a:schemeClr val="tx1"/>
                </a:solidFill>
                <a:miter lim="800000"/>
                <a:headEnd/>
                <a:tailEnd/>
              </a14:hiddenLine>
            </a:ext>
          </a:extLst>
        </p:spPr>
        <p:txBody>
          <a:bodyPr lIns="90488" tIns="44450" rIns="90488" bIns="44450"/>
          <a:lstStyle>
            <a:lvl1pPr algn="l">
              <a:defRPr>
                <a:solidFill>
                  <a:schemeClr val="tx1"/>
                </a:solidFill>
                <a:latin typeface="Arial" charset="0"/>
                <a:cs typeface="Arial" charset="0"/>
              </a:defRPr>
            </a:lvl1pPr>
            <a:lvl2pPr algn="l">
              <a:defRPr>
                <a:solidFill>
                  <a:schemeClr val="tx1"/>
                </a:solidFill>
                <a:latin typeface="Arial" charset="0"/>
                <a:cs typeface="Arial" charset="0"/>
              </a:defRPr>
            </a:lvl2pPr>
            <a:lvl3pPr marL="857250" indent="57150" algn="l">
              <a:defRPr>
                <a:solidFill>
                  <a:schemeClr val="tx1"/>
                </a:solidFill>
                <a:latin typeface="Arial" charset="0"/>
                <a:cs typeface="Arial" charset="0"/>
              </a:defRPr>
            </a:lvl3pPr>
            <a:lvl4pPr algn="l">
              <a:defRPr>
                <a:solidFill>
                  <a:schemeClr val="tx1"/>
                </a:solidFill>
                <a:latin typeface="Arial" charset="0"/>
                <a:cs typeface="Arial" charset="0"/>
              </a:defRPr>
            </a:lvl4pPr>
            <a:lvl5pPr algn="l">
              <a:defRPr>
                <a:solidFill>
                  <a:schemeClr val="tx1"/>
                </a:solidFill>
                <a:latin typeface="Arial" charset="0"/>
                <a:cs typeface="Arial" charset="0"/>
              </a:defRPr>
            </a:lvl5pPr>
            <a:lvl6pPr fontAlgn="base">
              <a:spcBef>
                <a:spcPct val="0"/>
              </a:spcBef>
              <a:spcAft>
                <a:spcPct val="0"/>
              </a:spcAft>
              <a:defRPr>
                <a:solidFill>
                  <a:schemeClr val="tx1"/>
                </a:solidFill>
                <a:latin typeface="Arial" charset="0"/>
                <a:cs typeface="Arial" charset="0"/>
              </a:defRPr>
            </a:lvl6pPr>
            <a:lvl7pPr fontAlgn="base">
              <a:spcBef>
                <a:spcPct val="0"/>
              </a:spcBef>
              <a:spcAft>
                <a:spcPct val="0"/>
              </a:spcAft>
              <a:defRPr>
                <a:solidFill>
                  <a:schemeClr val="tx1"/>
                </a:solidFill>
                <a:latin typeface="Arial" charset="0"/>
                <a:cs typeface="Arial" charset="0"/>
              </a:defRPr>
            </a:lvl7pPr>
            <a:lvl8pPr fontAlgn="base">
              <a:spcBef>
                <a:spcPct val="0"/>
              </a:spcBef>
              <a:spcAft>
                <a:spcPct val="0"/>
              </a:spcAft>
              <a:defRPr>
                <a:solidFill>
                  <a:schemeClr val="tx1"/>
                </a:solidFill>
                <a:latin typeface="Arial" charset="0"/>
                <a:cs typeface="Arial" charset="0"/>
              </a:defRPr>
            </a:lvl8pPr>
            <a:lvl9pPr fontAlgn="base">
              <a:spcBef>
                <a:spcPct val="0"/>
              </a:spcBef>
              <a:spcAft>
                <a:spcPct val="0"/>
              </a:spcAft>
              <a:defRPr>
                <a:solidFill>
                  <a:schemeClr val="tx1"/>
                </a:solidFill>
                <a:latin typeface="Arial" charset="0"/>
                <a:cs typeface="Arial" charset="0"/>
              </a:defRPr>
            </a:lvl9pPr>
          </a:lstStyle>
          <a:p>
            <a:pPr eaLnBrk="0" hangingPunct="0"/>
            <a:endParaRPr lang="en-US" altLang="en-US" sz="2400">
              <a:latin typeface="Times New Roman" pitchFamily="18" charset="0"/>
            </a:endParaRPr>
          </a:p>
        </p:txBody>
      </p:sp>
      <p:sp>
        <p:nvSpPr>
          <p:cNvPr id="330766" name="Rectangle 14"/>
          <p:cNvSpPr>
            <a:spLocks noGrp="1" noChangeArrowheads="1"/>
          </p:cNvSpPr>
          <p:nvPr>
            <p:ph type="title"/>
          </p:nvPr>
        </p:nvSpPr>
        <p:spPr/>
        <p:txBody>
          <a:bodyPr/>
          <a:lstStyle/>
          <a:p>
            <a:r>
              <a:rPr lang="en-US" altLang="en-US"/>
              <a:t>Visualization Scenarios</a:t>
            </a:r>
            <a:endParaRPr lang="en-GB" altLang="en-US"/>
          </a:p>
        </p:txBody>
      </p:sp>
      <p:sp>
        <p:nvSpPr>
          <p:cNvPr id="330767" name="Rectangle 15"/>
          <p:cNvSpPr>
            <a:spLocks noGrp="1" noChangeArrowheads="1"/>
          </p:cNvSpPr>
          <p:nvPr>
            <p:ph idx="1"/>
          </p:nvPr>
        </p:nvSpPr>
        <p:spPr/>
        <p:txBody>
          <a:bodyPr/>
          <a:lstStyle/>
          <a:p>
            <a:r>
              <a:rPr lang="en-US" altLang="en-US" b="1"/>
              <a:t>Movie mode:</a:t>
            </a:r>
            <a:endParaRPr lang="de-DE" altLang="en-US" b="1"/>
          </a:p>
        </p:txBody>
      </p:sp>
      <p:pic>
        <p:nvPicPr>
          <p:cNvPr id="330758"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2286000"/>
            <a:ext cx="3276600" cy="2560638"/>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50800">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30759"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43400" y="1676400"/>
            <a:ext cx="4419600" cy="892175"/>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50800">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30760" name="Picture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76800" y="4191000"/>
            <a:ext cx="3505200" cy="1739900"/>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50800">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30761" name="Text Box 9"/>
          <p:cNvSpPr txBox="1">
            <a:spLocks noChangeArrowheads="1"/>
          </p:cNvSpPr>
          <p:nvPr/>
        </p:nvSpPr>
        <p:spPr bwMode="auto">
          <a:xfrm>
            <a:off x="4953000" y="5715000"/>
            <a:ext cx="4191000" cy="533400"/>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50800">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nchor="b"/>
          <a:lstStyle/>
          <a:p>
            <a:pPr algn="l" eaLnBrk="0" hangingPunct="0"/>
            <a:r>
              <a:rPr lang="en-US" altLang="en-US" sz="2000">
                <a:latin typeface="Tahoma" pitchFamily="34" charset="0"/>
                <a:cs typeface="Times New Roman" pitchFamily="18" charset="0"/>
              </a:rPr>
              <a:t>3) analysis of the data in motion</a:t>
            </a:r>
            <a:r>
              <a:rPr lang="en-GB" altLang="en-US" sz="2000">
                <a:solidFill>
                  <a:schemeClr val="bg2"/>
                </a:solidFill>
                <a:latin typeface="Times New Roman" pitchFamily="18" charset="0"/>
                <a:cs typeface="Times New Roman" pitchFamily="18" charset="0"/>
              </a:rPr>
              <a:t> </a:t>
            </a:r>
          </a:p>
        </p:txBody>
      </p:sp>
      <p:sp>
        <p:nvSpPr>
          <p:cNvPr id="330762" name="Text Box 10"/>
          <p:cNvSpPr txBox="1">
            <a:spLocks noChangeArrowheads="1"/>
          </p:cNvSpPr>
          <p:nvPr/>
        </p:nvSpPr>
        <p:spPr bwMode="auto">
          <a:xfrm>
            <a:off x="304800" y="4953000"/>
            <a:ext cx="4191000" cy="533400"/>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50800">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nchor="b"/>
          <a:lstStyle/>
          <a:p>
            <a:pPr algn="l" eaLnBrk="0" hangingPunct="0"/>
            <a:r>
              <a:rPr lang="en-US" altLang="en-US" sz="2000">
                <a:latin typeface="Tahoma" pitchFamily="34" charset="0"/>
                <a:cs typeface="Times New Roman" pitchFamily="18" charset="0"/>
              </a:rPr>
              <a:t>1) data acquisition</a:t>
            </a:r>
            <a:r>
              <a:rPr lang="en-GB" altLang="en-US" sz="2000">
                <a:solidFill>
                  <a:schemeClr val="bg2"/>
                </a:solidFill>
                <a:latin typeface="Times New Roman" pitchFamily="18" charset="0"/>
                <a:cs typeface="Times New Roman" pitchFamily="18" charset="0"/>
              </a:rPr>
              <a:t> </a:t>
            </a:r>
          </a:p>
        </p:txBody>
      </p:sp>
      <p:sp>
        <p:nvSpPr>
          <p:cNvPr id="330763" name="Text Box 11"/>
          <p:cNvSpPr txBox="1">
            <a:spLocks noChangeArrowheads="1"/>
          </p:cNvSpPr>
          <p:nvPr/>
        </p:nvSpPr>
        <p:spPr bwMode="auto">
          <a:xfrm>
            <a:off x="4495800" y="2590800"/>
            <a:ext cx="4191000" cy="533400"/>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50800">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nchor="b"/>
          <a:lstStyle/>
          <a:p>
            <a:pPr algn="l" eaLnBrk="0" hangingPunct="0"/>
            <a:r>
              <a:rPr lang="de-DE" altLang="en-US" sz="2000">
                <a:latin typeface="Tahoma" pitchFamily="34" charset="0"/>
                <a:cs typeface="Times New Roman" pitchFamily="18" charset="0"/>
              </a:rPr>
              <a:t>2</a:t>
            </a:r>
            <a:r>
              <a:rPr lang="en-US" altLang="en-US" sz="2000">
                <a:latin typeface="Tahoma" pitchFamily="34" charset="0"/>
                <a:cs typeface="Times New Roman" pitchFamily="18" charset="0"/>
              </a:rPr>
              <a:t>) creating a movie </a:t>
            </a:r>
            <a:endParaRPr lang="en-GB" altLang="en-US" sz="2000">
              <a:latin typeface="Tahoma" pitchFamily="34" charset="0"/>
              <a:cs typeface="Times New Roman" pitchFamily="18" charset="0"/>
            </a:endParaRPr>
          </a:p>
        </p:txBody>
      </p:sp>
    </p:spTree>
    <p:extLst>
      <p:ext uri="{BB962C8B-B14F-4D97-AF65-F5344CB8AC3E}">
        <p14:creationId xmlns:p14="http://schemas.microsoft.com/office/powerpoint/2010/main" val="37751495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31785" name="Rectangle 9"/>
          <p:cNvSpPr>
            <a:spLocks noGrp="1" noChangeArrowheads="1"/>
          </p:cNvSpPr>
          <p:nvPr>
            <p:ph type="title"/>
          </p:nvPr>
        </p:nvSpPr>
        <p:spPr/>
        <p:txBody>
          <a:bodyPr/>
          <a:lstStyle/>
          <a:p>
            <a:r>
              <a:rPr lang="en-US" altLang="en-US"/>
              <a:t>Visualization Scenarios</a:t>
            </a:r>
            <a:endParaRPr lang="de-DE" altLang="en-US"/>
          </a:p>
        </p:txBody>
      </p:sp>
      <p:sp>
        <p:nvSpPr>
          <p:cNvPr id="331787" name="Rectangle 11"/>
          <p:cNvSpPr>
            <a:spLocks noGrp="1" noChangeArrowheads="1"/>
          </p:cNvSpPr>
          <p:nvPr>
            <p:ph idx="1"/>
          </p:nvPr>
        </p:nvSpPr>
        <p:spPr/>
        <p:txBody>
          <a:bodyPr/>
          <a:lstStyle/>
          <a:p>
            <a:r>
              <a:rPr lang="en-US" altLang="en-US" b="1"/>
              <a:t>Tracking:</a:t>
            </a:r>
          </a:p>
          <a:p>
            <a:endParaRPr lang="en-US" altLang="en-US"/>
          </a:p>
          <a:p>
            <a:endParaRPr lang="en-US" altLang="en-US"/>
          </a:p>
          <a:p>
            <a:endParaRPr lang="en-US" altLang="en-US"/>
          </a:p>
          <a:p>
            <a:endParaRPr lang="en-US" altLang="en-US"/>
          </a:p>
          <a:p>
            <a:endParaRPr lang="en-US" altLang="en-US"/>
          </a:p>
          <a:p>
            <a:endParaRPr lang="en-US" altLang="en-US"/>
          </a:p>
          <a:p>
            <a:r>
              <a:rPr lang="en-US" altLang="en-US"/>
              <a:t>analysis is directly combined with modeling and simulation</a:t>
            </a:r>
          </a:p>
          <a:p>
            <a:r>
              <a:rPr lang="en-US" altLang="en-US"/>
              <a:t>no interactive data processing</a:t>
            </a:r>
            <a:endParaRPr lang="de-DE" altLang="en-US"/>
          </a:p>
        </p:txBody>
      </p:sp>
      <p:sp>
        <p:nvSpPr>
          <p:cNvPr id="331778" name="Rectangle 2"/>
          <p:cNvSpPr>
            <a:spLocks noChangeArrowheads="1"/>
          </p:cNvSpPr>
          <p:nvPr/>
        </p:nvSpPr>
        <p:spPr bwMode="auto">
          <a:xfrm>
            <a:off x="685800" y="3886200"/>
            <a:ext cx="7848600" cy="2362200"/>
          </a:xfrm>
          <a:prstGeom prst="rect">
            <a:avLst/>
          </a:prstGeom>
          <a:noFill/>
          <a:ln>
            <a:noFill/>
          </a:ln>
          <a:effectLst>
            <a:outerShdw dist="45791" dir="2021404" algn="ctr" rotWithShape="0">
              <a:srgbClr val="000000"/>
            </a:outerShdw>
          </a:effectLst>
          <a:extLst>
            <a:ext uri="{909E8E84-426E-40DD-AFC4-6F175D3DCCD1}">
              <a14:hiddenFill xmlns:a14="http://schemas.microsoft.com/office/drawing/2010/main">
                <a:noFill/>
              </a14:hiddenFill>
            </a:ext>
            <a:ext uri="{91240B29-F687-4F45-9708-019B960494DF}">
              <a14:hiddenLine xmlns:a14="http://schemas.microsoft.com/office/drawing/2010/main" w="12700">
                <a:solidFill>
                  <a:schemeClr val="tx1"/>
                </a:solidFill>
                <a:miter lim="800000"/>
                <a:headEnd/>
                <a:tailEnd/>
              </a14:hiddenLine>
            </a:ext>
          </a:extLst>
        </p:spPr>
        <p:txBody>
          <a:bodyPr lIns="90488" tIns="44450" rIns="90488" bIns="44450"/>
          <a:lstStyle>
            <a:lvl1pPr algn="l">
              <a:defRPr>
                <a:solidFill>
                  <a:schemeClr val="tx1"/>
                </a:solidFill>
                <a:latin typeface="Arial" charset="0"/>
                <a:cs typeface="Arial" charset="0"/>
              </a:defRPr>
            </a:lvl1pPr>
            <a:lvl2pPr algn="l">
              <a:defRPr>
                <a:solidFill>
                  <a:schemeClr val="tx1"/>
                </a:solidFill>
                <a:latin typeface="Arial" charset="0"/>
                <a:cs typeface="Arial" charset="0"/>
              </a:defRPr>
            </a:lvl2pPr>
            <a:lvl3pPr marL="857250" indent="57150" algn="l">
              <a:defRPr>
                <a:solidFill>
                  <a:schemeClr val="tx1"/>
                </a:solidFill>
                <a:latin typeface="Arial" charset="0"/>
                <a:cs typeface="Arial" charset="0"/>
              </a:defRPr>
            </a:lvl3pPr>
            <a:lvl4pPr algn="l">
              <a:defRPr>
                <a:solidFill>
                  <a:schemeClr val="tx1"/>
                </a:solidFill>
                <a:latin typeface="Arial" charset="0"/>
                <a:cs typeface="Arial" charset="0"/>
              </a:defRPr>
            </a:lvl4pPr>
            <a:lvl5pPr algn="l">
              <a:defRPr>
                <a:solidFill>
                  <a:schemeClr val="tx1"/>
                </a:solidFill>
                <a:latin typeface="Arial" charset="0"/>
                <a:cs typeface="Arial" charset="0"/>
              </a:defRPr>
            </a:lvl5pPr>
            <a:lvl6pPr fontAlgn="base">
              <a:spcBef>
                <a:spcPct val="0"/>
              </a:spcBef>
              <a:spcAft>
                <a:spcPct val="0"/>
              </a:spcAft>
              <a:defRPr>
                <a:solidFill>
                  <a:schemeClr val="tx1"/>
                </a:solidFill>
                <a:latin typeface="Arial" charset="0"/>
                <a:cs typeface="Arial" charset="0"/>
              </a:defRPr>
            </a:lvl6pPr>
            <a:lvl7pPr fontAlgn="base">
              <a:spcBef>
                <a:spcPct val="0"/>
              </a:spcBef>
              <a:spcAft>
                <a:spcPct val="0"/>
              </a:spcAft>
              <a:defRPr>
                <a:solidFill>
                  <a:schemeClr val="tx1"/>
                </a:solidFill>
                <a:latin typeface="Arial" charset="0"/>
                <a:cs typeface="Arial" charset="0"/>
              </a:defRPr>
            </a:lvl7pPr>
            <a:lvl8pPr fontAlgn="base">
              <a:spcBef>
                <a:spcPct val="0"/>
              </a:spcBef>
              <a:spcAft>
                <a:spcPct val="0"/>
              </a:spcAft>
              <a:defRPr>
                <a:solidFill>
                  <a:schemeClr val="tx1"/>
                </a:solidFill>
                <a:latin typeface="Arial" charset="0"/>
                <a:cs typeface="Arial" charset="0"/>
              </a:defRPr>
            </a:lvl8pPr>
            <a:lvl9pPr fontAlgn="base">
              <a:spcBef>
                <a:spcPct val="0"/>
              </a:spcBef>
              <a:spcAft>
                <a:spcPct val="0"/>
              </a:spcAft>
              <a:defRPr>
                <a:solidFill>
                  <a:schemeClr val="tx1"/>
                </a:solidFill>
                <a:latin typeface="Arial" charset="0"/>
                <a:cs typeface="Arial" charset="0"/>
              </a:defRPr>
            </a:lvl9pPr>
          </a:lstStyle>
          <a:p>
            <a:pPr eaLnBrk="0" hangingPunct="0"/>
            <a:endParaRPr lang="en-US" altLang="en-US" sz="2400">
              <a:latin typeface="Times New Roman" pitchFamily="18" charset="0"/>
            </a:endParaRPr>
          </a:p>
        </p:txBody>
      </p:sp>
      <p:pic>
        <p:nvPicPr>
          <p:cNvPr id="33178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6400" y="1219200"/>
            <a:ext cx="5734050" cy="3425825"/>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50800">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395833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32802" name="Rectangle 2"/>
          <p:cNvSpPr>
            <a:spLocks noChangeArrowheads="1"/>
          </p:cNvSpPr>
          <p:nvPr/>
        </p:nvSpPr>
        <p:spPr bwMode="auto">
          <a:xfrm>
            <a:off x="685800" y="3886200"/>
            <a:ext cx="7848600" cy="2362200"/>
          </a:xfrm>
          <a:prstGeom prst="rect">
            <a:avLst/>
          </a:prstGeom>
          <a:noFill/>
          <a:ln>
            <a:noFill/>
          </a:ln>
          <a:effectLst>
            <a:outerShdw dist="45791" dir="2021404" algn="ctr" rotWithShape="0">
              <a:srgbClr val="000000"/>
            </a:outerShdw>
          </a:effectLst>
          <a:extLst>
            <a:ext uri="{909E8E84-426E-40DD-AFC4-6F175D3DCCD1}">
              <a14:hiddenFill xmlns:a14="http://schemas.microsoft.com/office/drawing/2010/main">
                <a:noFill/>
              </a14:hiddenFill>
            </a:ext>
            <a:ext uri="{91240B29-F687-4F45-9708-019B960494DF}">
              <a14:hiddenLine xmlns:a14="http://schemas.microsoft.com/office/drawing/2010/main" w="12700">
                <a:solidFill>
                  <a:schemeClr val="tx1"/>
                </a:solidFill>
                <a:miter lim="800000"/>
                <a:headEnd/>
                <a:tailEnd/>
              </a14:hiddenLine>
            </a:ext>
          </a:extLst>
        </p:spPr>
        <p:txBody>
          <a:bodyPr lIns="90488" tIns="44450" rIns="90488" bIns="44450"/>
          <a:lstStyle>
            <a:lvl1pPr algn="l">
              <a:defRPr>
                <a:solidFill>
                  <a:schemeClr val="tx1"/>
                </a:solidFill>
                <a:latin typeface="Arial" charset="0"/>
                <a:cs typeface="Arial" charset="0"/>
              </a:defRPr>
            </a:lvl1pPr>
            <a:lvl2pPr algn="l">
              <a:defRPr>
                <a:solidFill>
                  <a:schemeClr val="tx1"/>
                </a:solidFill>
                <a:latin typeface="Arial" charset="0"/>
                <a:cs typeface="Arial" charset="0"/>
              </a:defRPr>
            </a:lvl2pPr>
            <a:lvl3pPr marL="857250" indent="57150" algn="l">
              <a:defRPr>
                <a:solidFill>
                  <a:schemeClr val="tx1"/>
                </a:solidFill>
                <a:latin typeface="Arial" charset="0"/>
                <a:cs typeface="Arial" charset="0"/>
              </a:defRPr>
            </a:lvl3pPr>
            <a:lvl4pPr algn="l">
              <a:defRPr>
                <a:solidFill>
                  <a:schemeClr val="tx1"/>
                </a:solidFill>
                <a:latin typeface="Arial" charset="0"/>
                <a:cs typeface="Arial" charset="0"/>
              </a:defRPr>
            </a:lvl4pPr>
            <a:lvl5pPr algn="l">
              <a:defRPr>
                <a:solidFill>
                  <a:schemeClr val="tx1"/>
                </a:solidFill>
                <a:latin typeface="Arial" charset="0"/>
                <a:cs typeface="Arial" charset="0"/>
              </a:defRPr>
            </a:lvl5pPr>
            <a:lvl6pPr fontAlgn="base">
              <a:spcBef>
                <a:spcPct val="0"/>
              </a:spcBef>
              <a:spcAft>
                <a:spcPct val="0"/>
              </a:spcAft>
              <a:defRPr>
                <a:solidFill>
                  <a:schemeClr val="tx1"/>
                </a:solidFill>
                <a:latin typeface="Arial" charset="0"/>
                <a:cs typeface="Arial" charset="0"/>
              </a:defRPr>
            </a:lvl6pPr>
            <a:lvl7pPr fontAlgn="base">
              <a:spcBef>
                <a:spcPct val="0"/>
              </a:spcBef>
              <a:spcAft>
                <a:spcPct val="0"/>
              </a:spcAft>
              <a:defRPr>
                <a:solidFill>
                  <a:schemeClr val="tx1"/>
                </a:solidFill>
                <a:latin typeface="Arial" charset="0"/>
                <a:cs typeface="Arial" charset="0"/>
              </a:defRPr>
            </a:lvl7pPr>
            <a:lvl8pPr fontAlgn="base">
              <a:spcBef>
                <a:spcPct val="0"/>
              </a:spcBef>
              <a:spcAft>
                <a:spcPct val="0"/>
              </a:spcAft>
              <a:defRPr>
                <a:solidFill>
                  <a:schemeClr val="tx1"/>
                </a:solidFill>
                <a:latin typeface="Arial" charset="0"/>
                <a:cs typeface="Arial" charset="0"/>
              </a:defRPr>
            </a:lvl8pPr>
            <a:lvl9pPr fontAlgn="base">
              <a:spcBef>
                <a:spcPct val="0"/>
              </a:spcBef>
              <a:spcAft>
                <a:spcPct val="0"/>
              </a:spcAft>
              <a:defRPr>
                <a:solidFill>
                  <a:schemeClr val="tx1"/>
                </a:solidFill>
                <a:latin typeface="Arial" charset="0"/>
                <a:cs typeface="Arial" charset="0"/>
              </a:defRPr>
            </a:lvl9pPr>
          </a:lstStyle>
          <a:p>
            <a:pPr eaLnBrk="0" hangingPunct="0"/>
            <a:endParaRPr lang="en-US" altLang="en-US" sz="2400">
              <a:latin typeface="Times New Roman" pitchFamily="18" charset="0"/>
            </a:endParaRPr>
          </a:p>
        </p:txBody>
      </p:sp>
      <p:sp>
        <p:nvSpPr>
          <p:cNvPr id="332803" name="Rectangle 3"/>
          <p:cNvSpPr>
            <a:spLocks noChangeArrowheads="1"/>
          </p:cNvSpPr>
          <p:nvPr/>
        </p:nvSpPr>
        <p:spPr bwMode="auto">
          <a:xfrm>
            <a:off x="685800" y="3886200"/>
            <a:ext cx="7848600" cy="2362200"/>
          </a:xfrm>
          <a:prstGeom prst="rect">
            <a:avLst/>
          </a:prstGeom>
          <a:noFill/>
          <a:ln>
            <a:noFill/>
          </a:ln>
          <a:effectLst>
            <a:outerShdw dist="45791" dir="2021404" algn="ctr" rotWithShape="0">
              <a:srgbClr val="000000"/>
            </a:outerShdw>
          </a:effectLst>
          <a:extLst>
            <a:ext uri="{909E8E84-426E-40DD-AFC4-6F175D3DCCD1}">
              <a14:hiddenFill xmlns:a14="http://schemas.microsoft.com/office/drawing/2010/main">
                <a:noFill/>
              </a14:hiddenFill>
            </a:ext>
            <a:ext uri="{91240B29-F687-4F45-9708-019B960494DF}">
              <a14:hiddenLine xmlns:a14="http://schemas.microsoft.com/office/drawing/2010/main" w="12700">
                <a:solidFill>
                  <a:schemeClr val="tx1"/>
                </a:solidFill>
                <a:miter lim="800000"/>
                <a:headEnd/>
                <a:tailEnd/>
              </a14:hiddenLine>
            </a:ext>
          </a:extLst>
        </p:spPr>
        <p:txBody>
          <a:bodyPr lIns="90488" tIns="44450" rIns="90488" bIns="44450"/>
          <a:lstStyle>
            <a:lvl1pPr algn="l">
              <a:defRPr>
                <a:solidFill>
                  <a:schemeClr val="tx1"/>
                </a:solidFill>
                <a:latin typeface="Arial" charset="0"/>
                <a:cs typeface="Arial" charset="0"/>
              </a:defRPr>
            </a:lvl1pPr>
            <a:lvl2pPr algn="l">
              <a:defRPr>
                <a:solidFill>
                  <a:schemeClr val="tx1"/>
                </a:solidFill>
                <a:latin typeface="Arial" charset="0"/>
                <a:cs typeface="Arial" charset="0"/>
              </a:defRPr>
            </a:lvl2pPr>
            <a:lvl3pPr marL="857250" indent="57150" algn="l">
              <a:defRPr>
                <a:solidFill>
                  <a:schemeClr val="tx1"/>
                </a:solidFill>
                <a:latin typeface="Arial" charset="0"/>
                <a:cs typeface="Arial" charset="0"/>
              </a:defRPr>
            </a:lvl3pPr>
            <a:lvl4pPr algn="l">
              <a:defRPr>
                <a:solidFill>
                  <a:schemeClr val="tx1"/>
                </a:solidFill>
                <a:latin typeface="Arial" charset="0"/>
                <a:cs typeface="Arial" charset="0"/>
              </a:defRPr>
            </a:lvl4pPr>
            <a:lvl5pPr algn="l">
              <a:defRPr>
                <a:solidFill>
                  <a:schemeClr val="tx1"/>
                </a:solidFill>
                <a:latin typeface="Arial" charset="0"/>
                <a:cs typeface="Arial" charset="0"/>
              </a:defRPr>
            </a:lvl5pPr>
            <a:lvl6pPr fontAlgn="base">
              <a:spcBef>
                <a:spcPct val="0"/>
              </a:spcBef>
              <a:spcAft>
                <a:spcPct val="0"/>
              </a:spcAft>
              <a:defRPr>
                <a:solidFill>
                  <a:schemeClr val="tx1"/>
                </a:solidFill>
                <a:latin typeface="Arial" charset="0"/>
                <a:cs typeface="Arial" charset="0"/>
              </a:defRPr>
            </a:lvl6pPr>
            <a:lvl7pPr fontAlgn="base">
              <a:spcBef>
                <a:spcPct val="0"/>
              </a:spcBef>
              <a:spcAft>
                <a:spcPct val="0"/>
              </a:spcAft>
              <a:defRPr>
                <a:solidFill>
                  <a:schemeClr val="tx1"/>
                </a:solidFill>
                <a:latin typeface="Arial" charset="0"/>
                <a:cs typeface="Arial" charset="0"/>
              </a:defRPr>
            </a:lvl7pPr>
            <a:lvl8pPr fontAlgn="base">
              <a:spcBef>
                <a:spcPct val="0"/>
              </a:spcBef>
              <a:spcAft>
                <a:spcPct val="0"/>
              </a:spcAft>
              <a:defRPr>
                <a:solidFill>
                  <a:schemeClr val="tx1"/>
                </a:solidFill>
                <a:latin typeface="Arial" charset="0"/>
                <a:cs typeface="Arial" charset="0"/>
              </a:defRPr>
            </a:lvl8pPr>
            <a:lvl9pPr fontAlgn="base">
              <a:spcBef>
                <a:spcPct val="0"/>
              </a:spcBef>
              <a:spcAft>
                <a:spcPct val="0"/>
              </a:spcAft>
              <a:defRPr>
                <a:solidFill>
                  <a:schemeClr val="tx1"/>
                </a:solidFill>
                <a:latin typeface="Arial" charset="0"/>
                <a:cs typeface="Arial" charset="0"/>
              </a:defRPr>
            </a:lvl9pPr>
          </a:lstStyle>
          <a:p>
            <a:pPr eaLnBrk="0" hangingPunct="0"/>
            <a:endParaRPr lang="en-US" altLang="en-US" sz="2400">
              <a:latin typeface="Times New Roman" pitchFamily="18" charset="0"/>
            </a:endParaRPr>
          </a:p>
        </p:txBody>
      </p:sp>
      <p:sp>
        <p:nvSpPr>
          <p:cNvPr id="332804" name="Rectangle 4"/>
          <p:cNvSpPr>
            <a:spLocks noGrp="1" noChangeArrowheads="1"/>
          </p:cNvSpPr>
          <p:nvPr>
            <p:ph type="title"/>
          </p:nvPr>
        </p:nvSpPr>
        <p:spPr/>
        <p:txBody>
          <a:bodyPr/>
          <a:lstStyle/>
          <a:p>
            <a:r>
              <a:rPr lang="en-US" altLang="en-US"/>
              <a:t>Visualization Scenarios</a:t>
            </a:r>
            <a:endParaRPr lang="en-GB" altLang="en-US"/>
          </a:p>
        </p:txBody>
      </p:sp>
      <p:sp>
        <p:nvSpPr>
          <p:cNvPr id="332805" name="Rectangle 5"/>
          <p:cNvSpPr>
            <a:spLocks noGrp="1" noChangeArrowheads="1"/>
          </p:cNvSpPr>
          <p:nvPr>
            <p:ph idx="1"/>
          </p:nvPr>
        </p:nvSpPr>
        <p:spPr/>
        <p:txBody>
          <a:bodyPr/>
          <a:lstStyle/>
          <a:p>
            <a:r>
              <a:rPr lang="en-US" altLang="en-US" b="1"/>
              <a:t>Interactive post-processing (most common):</a:t>
            </a:r>
            <a:endParaRPr lang="de-DE" altLang="en-US" b="1"/>
          </a:p>
        </p:txBody>
      </p:sp>
      <p:sp>
        <p:nvSpPr>
          <p:cNvPr id="332806" name="Text Box 6"/>
          <p:cNvSpPr txBox="1">
            <a:spLocks noChangeArrowheads="1"/>
          </p:cNvSpPr>
          <p:nvPr/>
        </p:nvSpPr>
        <p:spPr bwMode="auto">
          <a:xfrm>
            <a:off x="5410200" y="5181600"/>
            <a:ext cx="3733800" cy="533400"/>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50800">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nchor="b"/>
          <a:lstStyle/>
          <a:p>
            <a:pPr algn="l" eaLnBrk="0" hangingPunct="0"/>
            <a:r>
              <a:rPr lang="en-US" altLang="en-US" sz="2000">
                <a:latin typeface="Tahoma" pitchFamily="34" charset="0"/>
                <a:cs typeface="Times New Roman" pitchFamily="18" charset="0"/>
              </a:rPr>
              <a:t>2) visualization and interactive</a:t>
            </a:r>
            <a:r>
              <a:rPr lang="de-DE" altLang="en-US" sz="2000">
                <a:latin typeface="Tahoma" pitchFamily="34" charset="0"/>
                <a:cs typeface="Times New Roman" pitchFamily="18" charset="0"/>
              </a:rPr>
              <a:t> </a:t>
            </a:r>
            <a:br>
              <a:rPr lang="de-DE" altLang="en-US" sz="2000">
                <a:latin typeface="Tahoma" pitchFamily="34" charset="0"/>
                <a:cs typeface="Times New Roman" pitchFamily="18" charset="0"/>
              </a:rPr>
            </a:br>
            <a:r>
              <a:rPr lang="en-US" altLang="en-US" sz="2000">
                <a:latin typeface="Tahoma" pitchFamily="34" charset="0"/>
                <a:cs typeface="Times New Roman" pitchFamily="18" charset="0"/>
              </a:rPr>
              <a:t>processing of the data</a:t>
            </a:r>
            <a:r>
              <a:rPr lang="en-GB" altLang="en-US" sz="2000" b="1">
                <a:solidFill>
                  <a:schemeClr val="bg2"/>
                </a:solidFill>
                <a:latin typeface="Times New Roman" pitchFamily="18" charset="0"/>
                <a:cs typeface="Times New Roman" pitchFamily="18" charset="0"/>
              </a:rPr>
              <a:t> </a:t>
            </a:r>
          </a:p>
        </p:txBody>
      </p:sp>
      <p:pic>
        <p:nvPicPr>
          <p:cNvPr id="332807"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2209800"/>
            <a:ext cx="3733800" cy="2917825"/>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50800">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32808" name="Text Box 8"/>
          <p:cNvSpPr txBox="1">
            <a:spLocks noChangeArrowheads="1"/>
          </p:cNvSpPr>
          <p:nvPr/>
        </p:nvSpPr>
        <p:spPr bwMode="auto">
          <a:xfrm>
            <a:off x="304800" y="4953000"/>
            <a:ext cx="4191000" cy="533400"/>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50800">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nchor="b"/>
          <a:lstStyle/>
          <a:p>
            <a:pPr algn="l" eaLnBrk="0" hangingPunct="0"/>
            <a:r>
              <a:rPr lang="en-US" altLang="en-US" sz="2000">
                <a:latin typeface="Tahoma" pitchFamily="34" charset="0"/>
                <a:cs typeface="Times New Roman" pitchFamily="18" charset="0"/>
              </a:rPr>
              <a:t>1) data acquisition</a:t>
            </a:r>
            <a:r>
              <a:rPr lang="en-GB" altLang="en-US" sz="2000">
                <a:latin typeface="Tahoma" pitchFamily="34" charset="0"/>
                <a:cs typeface="Times New Roman" pitchFamily="18" charset="0"/>
              </a:rPr>
              <a:t> </a:t>
            </a:r>
          </a:p>
        </p:txBody>
      </p:sp>
      <p:pic>
        <p:nvPicPr>
          <p:cNvPr id="332809"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6800" y="2514600"/>
            <a:ext cx="3962400" cy="2360613"/>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50800">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316733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33831" name="Rectangle 7"/>
          <p:cNvSpPr>
            <a:spLocks noGrp="1" noChangeArrowheads="1"/>
          </p:cNvSpPr>
          <p:nvPr>
            <p:ph type="title"/>
          </p:nvPr>
        </p:nvSpPr>
        <p:spPr/>
        <p:txBody>
          <a:bodyPr/>
          <a:lstStyle/>
          <a:p>
            <a:r>
              <a:rPr lang="en-US" altLang="en-US"/>
              <a:t>Visualization Scenarios</a:t>
            </a:r>
            <a:endParaRPr lang="de-DE" altLang="en-US"/>
          </a:p>
        </p:txBody>
      </p:sp>
      <p:sp>
        <p:nvSpPr>
          <p:cNvPr id="333832" name="Rectangle 8"/>
          <p:cNvSpPr>
            <a:spLocks noGrp="1" noChangeArrowheads="1"/>
          </p:cNvSpPr>
          <p:nvPr>
            <p:ph idx="1"/>
          </p:nvPr>
        </p:nvSpPr>
        <p:spPr/>
        <p:txBody>
          <a:bodyPr/>
          <a:lstStyle/>
          <a:p>
            <a:r>
              <a:rPr lang="en-US" altLang="en-US" b="1"/>
              <a:t>Interactive steering:</a:t>
            </a:r>
            <a:r>
              <a:rPr lang="en-GB" altLang="en-US"/>
              <a:t> </a:t>
            </a:r>
          </a:p>
          <a:p>
            <a:endParaRPr lang="de-DE" altLang="en-US"/>
          </a:p>
          <a:p>
            <a:endParaRPr lang="de-DE" altLang="en-US"/>
          </a:p>
          <a:p>
            <a:endParaRPr lang="de-DE" altLang="en-US"/>
          </a:p>
          <a:p>
            <a:endParaRPr lang="de-DE" altLang="en-US"/>
          </a:p>
          <a:p>
            <a:endParaRPr lang="de-DE" altLang="en-US"/>
          </a:p>
          <a:p>
            <a:endParaRPr lang="de-DE" altLang="en-US"/>
          </a:p>
          <a:p>
            <a:r>
              <a:rPr lang="en-US" altLang="en-US"/>
              <a:t>analysis is directly combined with modeling, simulation and visualization;</a:t>
            </a:r>
            <a:r>
              <a:rPr lang="de-DE" altLang="en-US"/>
              <a:t> </a:t>
            </a:r>
            <a:r>
              <a:rPr lang="en-US" altLang="en-US"/>
              <a:t>interactive feedback</a:t>
            </a:r>
            <a:r>
              <a:rPr lang="en-GB" altLang="en-US"/>
              <a:t> </a:t>
            </a:r>
            <a:endParaRPr lang="de-DE" altLang="en-US"/>
          </a:p>
        </p:txBody>
      </p:sp>
      <p:sp>
        <p:nvSpPr>
          <p:cNvPr id="333826" name="Rectangle 2"/>
          <p:cNvSpPr>
            <a:spLocks noChangeArrowheads="1"/>
          </p:cNvSpPr>
          <p:nvPr/>
        </p:nvSpPr>
        <p:spPr bwMode="auto">
          <a:xfrm>
            <a:off x="685800" y="3886200"/>
            <a:ext cx="7848600" cy="2362200"/>
          </a:xfrm>
          <a:prstGeom prst="rect">
            <a:avLst/>
          </a:prstGeom>
          <a:noFill/>
          <a:ln>
            <a:noFill/>
          </a:ln>
          <a:effectLst>
            <a:outerShdw dist="45791" dir="2021404" algn="ctr" rotWithShape="0">
              <a:srgbClr val="000000"/>
            </a:outerShdw>
          </a:effectLst>
          <a:extLst>
            <a:ext uri="{909E8E84-426E-40DD-AFC4-6F175D3DCCD1}">
              <a14:hiddenFill xmlns:a14="http://schemas.microsoft.com/office/drawing/2010/main">
                <a:noFill/>
              </a14:hiddenFill>
            </a:ext>
            <a:ext uri="{91240B29-F687-4F45-9708-019B960494DF}">
              <a14:hiddenLine xmlns:a14="http://schemas.microsoft.com/office/drawing/2010/main" w="12700">
                <a:solidFill>
                  <a:schemeClr val="tx1"/>
                </a:solidFill>
                <a:miter lim="800000"/>
                <a:headEnd/>
                <a:tailEnd/>
              </a14:hiddenLine>
            </a:ext>
          </a:extLst>
        </p:spPr>
        <p:txBody>
          <a:bodyPr lIns="90488" tIns="44450" rIns="90488" bIns="44450"/>
          <a:lstStyle>
            <a:lvl1pPr algn="l">
              <a:defRPr>
                <a:solidFill>
                  <a:schemeClr val="tx1"/>
                </a:solidFill>
                <a:latin typeface="Arial" charset="0"/>
                <a:cs typeface="Arial" charset="0"/>
              </a:defRPr>
            </a:lvl1pPr>
            <a:lvl2pPr algn="l">
              <a:defRPr>
                <a:solidFill>
                  <a:schemeClr val="tx1"/>
                </a:solidFill>
                <a:latin typeface="Arial" charset="0"/>
                <a:cs typeface="Arial" charset="0"/>
              </a:defRPr>
            </a:lvl2pPr>
            <a:lvl3pPr marL="857250" indent="57150" algn="l">
              <a:defRPr>
                <a:solidFill>
                  <a:schemeClr val="tx1"/>
                </a:solidFill>
                <a:latin typeface="Arial" charset="0"/>
                <a:cs typeface="Arial" charset="0"/>
              </a:defRPr>
            </a:lvl3pPr>
            <a:lvl4pPr algn="l">
              <a:defRPr>
                <a:solidFill>
                  <a:schemeClr val="tx1"/>
                </a:solidFill>
                <a:latin typeface="Arial" charset="0"/>
                <a:cs typeface="Arial" charset="0"/>
              </a:defRPr>
            </a:lvl4pPr>
            <a:lvl5pPr algn="l">
              <a:defRPr>
                <a:solidFill>
                  <a:schemeClr val="tx1"/>
                </a:solidFill>
                <a:latin typeface="Arial" charset="0"/>
                <a:cs typeface="Arial" charset="0"/>
              </a:defRPr>
            </a:lvl5pPr>
            <a:lvl6pPr fontAlgn="base">
              <a:spcBef>
                <a:spcPct val="0"/>
              </a:spcBef>
              <a:spcAft>
                <a:spcPct val="0"/>
              </a:spcAft>
              <a:defRPr>
                <a:solidFill>
                  <a:schemeClr val="tx1"/>
                </a:solidFill>
                <a:latin typeface="Arial" charset="0"/>
                <a:cs typeface="Arial" charset="0"/>
              </a:defRPr>
            </a:lvl6pPr>
            <a:lvl7pPr fontAlgn="base">
              <a:spcBef>
                <a:spcPct val="0"/>
              </a:spcBef>
              <a:spcAft>
                <a:spcPct val="0"/>
              </a:spcAft>
              <a:defRPr>
                <a:solidFill>
                  <a:schemeClr val="tx1"/>
                </a:solidFill>
                <a:latin typeface="Arial" charset="0"/>
                <a:cs typeface="Arial" charset="0"/>
              </a:defRPr>
            </a:lvl7pPr>
            <a:lvl8pPr fontAlgn="base">
              <a:spcBef>
                <a:spcPct val="0"/>
              </a:spcBef>
              <a:spcAft>
                <a:spcPct val="0"/>
              </a:spcAft>
              <a:defRPr>
                <a:solidFill>
                  <a:schemeClr val="tx1"/>
                </a:solidFill>
                <a:latin typeface="Arial" charset="0"/>
                <a:cs typeface="Arial" charset="0"/>
              </a:defRPr>
            </a:lvl8pPr>
            <a:lvl9pPr fontAlgn="base">
              <a:spcBef>
                <a:spcPct val="0"/>
              </a:spcBef>
              <a:spcAft>
                <a:spcPct val="0"/>
              </a:spcAft>
              <a:defRPr>
                <a:solidFill>
                  <a:schemeClr val="tx1"/>
                </a:solidFill>
                <a:latin typeface="Arial" charset="0"/>
                <a:cs typeface="Arial" charset="0"/>
              </a:defRPr>
            </a:lvl9pPr>
          </a:lstStyle>
          <a:p>
            <a:pPr eaLnBrk="0" hangingPunct="0"/>
            <a:endParaRPr lang="en-US" altLang="en-US" sz="2400">
              <a:latin typeface="Times New Roman" pitchFamily="18" charset="0"/>
            </a:endParaRPr>
          </a:p>
        </p:txBody>
      </p:sp>
      <p:sp>
        <p:nvSpPr>
          <p:cNvPr id="333827" name="Rectangle 3"/>
          <p:cNvSpPr>
            <a:spLocks noChangeArrowheads="1"/>
          </p:cNvSpPr>
          <p:nvPr/>
        </p:nvSpPr>
        <p:spPr bwMode="auto">
          <a:xfrm>
            <a:off x="685800" y="3886200"/>
            <a:ext cx="7848600" cy="2362200"/>
          </a:xfrm>
          <a:prstGeom prst="rect">
            <a:avLst/>
          </a:prstGeom>
          <a:noFill/>
          <a:ln>
            <a:noFill/>
          </a:ln>
          <a:effectLst>
            <a:outerShdw dist="45791" dir="2021404" algn="ctr" rotWithShape="0">
              <a:srgbClr val="000000"/>
            </a:outerShdw>
          </a:effectLst>
          <a:extLst>
            <a:ext uri="{909E8E84-426E-40DD-AFC4-6F175D3DCCD1}">
              <a14:hiddenFill xmlns:a14="http://schemas.microsoft.com/office/drawing/2010/main">
                <a:noFill/>
              </a14:hiddenFill>
            </a:ext>
            <a:ext uri="{91240B29-F687-4F45-9708-019B960494DF}">
              <a14:hiddenLine xmlns:a14="http://schemas.microsoft.com/office/drawing/2010/main" w="12700">
                <a:solidFill>
                  <a:schemeClr val="tx1"/>
                </a:solidFill>
                <a:miter lim="800000"/>
                <a:headEnd/>
                <a:tailEnd/>
              </a14:hiddenLine>
            </a:ext>
          </a:extLst>
        </p:spPr>
        <p:txBody>
          <a:bodyPr lIns="90488" tIns="44450" rIns="90488" bIns="44450"/>
          <a:lstStyle>
            <a:lvl1pPr algn="l">
              <a:defRPr>
                <a:solidFill>
                  <a:schemeClr val="tx1"/>
                </a:solidFill>
                <a:latin typeface="Arial" charset="0"/>
                <a:cs typeface="Arial" charset="0"/>
              </a:defRPr>
            </a:lvl1pPr>
            <a:lvl2pPr algn="l">
              <a:defRPr>
                <a:solidFill>
                  <a:schemeClr val="tx1"/>
                </a:solidFill>
                <a:latin typeface="Arial" charset="0"/>
                <a:cs typeface="Arial" charset="0"/>
              </a:defRPr>
            </a:lvl2pPr>
            <a:lvl3pPr marL="857250" indent="57150" algn="l">
              <a:defRPr>
                <a:solidFill>
                  <a:schemeClr val="tx1"/>
                </a:solidFill>
                <a:latin typeface="Arial" charset="0"/>
                <a:cs typeface="Arial" charset="0"/>
              </a:defRPr>
            </a:lvl3pPr>
            <a:lvl4pPr algn="l">
              <a:defRPr>
                <a:solidFill>
                  <a:schemeClr val="tx1"/>
                </a:solidFill>
                <a:latin typeface="Arial" charset="0"/>
                <a:cs typeface="Arial" charset="0"/>
              </a:defRPr>
            </a:lvl4pPr>
            <a:lvl5pPr algn="l">
              <a:defRPr>
                <a:solidFill>
                  <a:schemeClr val="tx1"/>
                </a:solidFill>
                <a:latin typeface="Arial" charset="0"/>
                <a:cs typeface="Arial" charset="0"/>
              </a:defRPr>
            </a:lvl5pPr>
            <a:lvl6pPr fontAlgn="base">
              <a:spcBef>
                <a:spcPct val="0"/>
              </a:spcBef>
              <a:spcAft>
                <a:spcPct val="0"/>
              </a:spcAft>
              <a:defRPr>
                <a:solidFill>
                  <a:schemeClr val="tx1"/>
                </a:solidFill>
                <a:latin typeface="Arial" charset="0"/>
                <a:cs typeface="Arial" charset="0"/>
              </a:defRPr>
            </a:lvl6pPr>
            <a:lvl7pPr fontAlgn="base">
              <a:spcBef>
                <a:spcPct val="0"/>
              </a:spcBef>
              <a:spcAft>
                <a:spcPct val="0"/>
              </a:spcAft>
              <a:defRPr>
                <a:solidFill>
                  <a:schemeClr val="tx1"/>
                </a:solidFill>
                <a:latin typeface="Arial" charset="0"/>
                <a:cs typeface="Arial" charset="0"/>
              </a:defRPr>
            </a:lvl7pPr>
            <a:lvl8pPr fontAlgn="base">
              <a:spcBef>
                <a:spcPct val="0"/>
              </a:spcBef>
              <a:spcAft>
                <a:spcPct val="0"/>
              </a:spcAft>
              <a:defRPr>
                <a:solidFill>
                  <a:schemeClr val="tx1"/>
                </a:solidFill>
                <a:latin typeface="Arial" charset="0"/>
                <a:cs typeface="Arial" charset="0"/>
              </a:defRPr>
            </a:lvl8pPr>
            <a:lvl9pPr fontAlgn="base">
              <a:spcBef>
                <a:spcPct val="0"/>
              </a:spcBef>
              <a:spcAft>
                <a:spcPct val="0"/>
              </a:spcAft>
              <a:defRPr>
                <a:solidFill>
                  <a:schemeClr val="tx1"/>
                </a:solidFill>
                <a:latin typeface="Arial" charset="0"/>
                <a:cs typeface="Arial" charset="0"/>
              </a:defRPr>
            </a:lvl9pPr>
          </a:lstStyle>
          <a:p>
            <a:pPr eaLnBrk="0" hangingPunct="0"/>
            <a:endParaRPr lang="en-US" altLang="en-US" sz="2400">
              <a:latin typeface="Times New Roman" pitchFamily="18" charset="0"/>
            </a:endParaRPr>
          </a:p>
        </p:txBody>
      </p:sp>
      <p:pic>
        <p:nvPicPr>
          <p:cNvPr id="33382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1600200"/>
            <a:ext cx="5181600" cy="3133725"/>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50800">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691302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43042" name="Rectangle 2"/>
          <p:cNvSpPr>
            <a:spLocks noGrp="1" noChangeArrowheads="1"/>
          </p:cNvSpPr>
          <p:nvPr>
            <p:ph type="title"/>
          </p:nvPr>
        </p:nvSpPr>
        <p:spPr/>
        <p:txBody>
          <a:bodyPr/>
          <a:lstStyle/>
          <a:p>
            <a:r>
              <a:rPr lang="en-US" altLang="en-US"/>
              <a:t>Visualization Scenarios</a:t>
            </a:r>
            <a:endParaRPr lang="de-DE" altLang="en-US"/>
          </a:p>
        </p:txBody>
      </p:sp>
      <p:sp>
        <p:nvSpPr>
          <p:cNvPr id="343043" name="Rectangle 3"/>
          <p:cNvSpPr>
            <a:spLocks noGrp="1" noChangeArrowheads="1"/>
          </p:cNvSpPr>
          <p:nvPr>
            <p:ph idx="1"/>
          </p:nvPr>
        </p:nvSpPr>
        <p:spPr/>
        <p:txBody>
          <a:bodyPr/>
          <a:lstStyle/>
          <a:p>
            <a:r>
              <a:rPr lang="en-US" altLang="en-US" b="1"/>
              <a:t>Interactive steering, an example:</a:t>
            </a:r>
          </a:p>
          <a:p>
            <a:pPr lvl="1"/>
            <a:r>
              <a:rPr lang="en-US" altLang="en-US"/>
              <a:t>Generation of 3D geometries during simulation</a:t>
            </a:r>
          </a:p>
          <a:p>
            <a:pPr lvl="1"/>
            <a:r>
              <a:rPr lang="en-US" altLang="en-US"/>
              <a:t>Geometry streaming to client, that can steer both visualization and simulation.</a:t>
            </a:r>
            <a:endParaRPr lang="de-DE" altLang="en-US"/>
          </a:p>
        </p:txBody>
      </p:sp>
      <p:pic>
        <p:nvPicPr>
          <p:cNvPr id="34304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2133600"/>
            <a:ext cx="6324600" cy="3929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43045" name="Text Box 5"/>
          <p:cNvSpPr txBox="1">
            <a:spLocks noChangeArrowheads="1"/>
          </p:cNvSpPr>
          <p:nvPr/>
        </p:nvSpPr>
        <p:spPr bwMode="auto">
          <a:xfrm>
            <a:off x="5105400" y="5943600"/>
            <a:ext cx="3832225" cy="730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r>
              <a:rPr lang="en-US" altLang="en-US" sz="1400" i="1"/>
              <a:t>Tele-Immersion in Wide Area Networks</a:t>
            </a:r>
          </a:p>
          <a:p>
            <a:pPr algn="r"/>
            <a:r>
              <a:rPr lang="en-US" altLang="en-US" sz="1400"/>
              <a:t>S. Olbrich, T. Weinkauf, A.Merzky, H.-C. Hege</a:t>
            </a:r>
          </a:p>
          <a:p>
            <a:pPr algn="r"/>
            <a:r>
              <a:rPr lang="en-US" altLang="en-US" sz="1400"/>
              <a:t>DFN-funded project of RRZN &amp; ZIB, 2001</a:t>
            </a:r>
            <a:endParaRPr lang="de-DE" altLang="en-US" sz="1400"/>
          </a:p>
        </p:txBody>
      </p:sp>
    </p:spTree>
    <p:extLst>
      <p:ext uri="{BB962C8B-B14F-4D97-AF65-F5344CB8AC3E}">
        <p14:creationId xmlns:p14="http://schemas.microsoft.com/office/powerpoint/2010/main" val="16672477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In general, the content of </a:t>
            </a:r>
            <a:r>
              <a:rPr lang="en-US" b="1" dirty="0" smtClean="0"/>
              <a:t>all</a:t>
            </a:r>
            <a:r>
              <a:rPr lang="en-US" dirty="0" smtClean="0"/>
              <a:t> slides can be asked in the exam.</a:t>
            </a:r>
          </a:p>
          <a:p>
            <a:endParaRPr lang="en-US" dirty="0" smtClean="0"/>
          </a:p>
          <a:p>
            <a:r>
              <a:rPr lang="en-US" dirty="0" smtClean="0"/>
              <a:t>Some content is very likely to be asked in the exam. Marked with this sign:</a:t>
            </a:r>
          </a:p>
          <a:p>
            <a:endParaRPr lang="en-US" dirty="0" smtClean="0"/>
          </a:p>
          <a:p>
            <a:endParaRPr lang="en-US" dirty="0"/>
          </a:p>
          <a:p>
            <a:r>
              <a:rPr lang="en-US" dirty="0" smtClean="0"/>
              <a:t>Some content will not be asked. Marked with this sign:</a:t>
            </a:r>
            <a:endParaRPr lang="en-US" dirty="0"/>
          </a:p>
        </p:txBody>
      </p:sp>
      <p:sp>
        <p:nvSpPr>
          <p:cNvPr id="4" name="TextBox 3"/>
          <p:cNvSpPr txBox="1"/>
          <p:nvPr/>
        </p:nvSpPr>
        <p:spPr>
          <a:xfrm>
            <a:off x="3748698" y="3332202"/>
            <a:ext cx="1646605" cy="369332"/>
          </a:xfrm>
          <a:prstGeom prst="rect">
            <a:avLst/>
          </a:prstGeom>
          <a:noFill/>
          <a:ln w="38100">
            <a:solidFill>
              <a:srgbClr val="00B050"/>
            </a:solidFill>
          </a:ln>
          <a:effectLst>
            <a:outerShdw blurRad="63500" sx="102000" sy="102000" algn="ctr" rotWithShape="0">
              <a:prstClr val="black">
                <a:alpha val="40000"/>
              </a:prstClr>
            </a:outerShdw>
          </a:effectLst>
        </p:spPr>
        <p:txBody>
          <a:bodyPr wrap="none" rtlCol="0">
            <a:spAutoFit/>
          </a:bodyPr>
          <a:lstStyle/>
          <a:p>
            <a:r>
              <a:rPr lang="en-US" sz="1800" dirty="0" smtClean="0">
                <a:solidFill>
                  <a:srgbClr val="00B050"/>
                </a:solidFill>
              </a:rPr>
              <a:t>very important</a:t>
            </a:r>
            <a:endParaRPr lang="en-US" sz="1800" dirty="0">
              <a:solidFill>
                <a:srgbClr val="00B050"/>
              </a:solidFill>
            </a:endParaRPr>
          </a:p>
        </p:txBody>
      </p:sp>
      <p:grpSp>
        <p:nvGrpSpPr>
          <p:cNvPr id="8" name="Group 7"/>
          <p:cNvGrpSpPr/>
          <p:nvPr/>
        </p:nvGrpSpPr>
        <p:grpSpPr>
          <a:xfrm>
            <a:off x="4114800" y="5181600"/>
            <a:ext cx="914400" cy="914400"/>
            <a:chOff x="4114800" y="4941332"/>
            <a:chExt cx="914400" cy="914400"/>
          </a:xfrm>
        </p:grpSpPr>
        <p:sp>
          <p:nvSpPr>
            <p:cNvPr id="7" name="TextBox 6"/>
            <p:cNvSpPr txBox="1"/>
            <p:nvPr/>
          </p:nvSpPr>
          <p:spPr>
            <a:xfrm>
              <a:off x="4151852" y="5167700"/>
              <a:ext cx="840295" cy="400110"/>
            </a:xfrm>
            <a:prstGeom prst="rect">
              <a:avLst/>
            </a:prstGeom>
            <a:noFill/>
          </p:spPr>
          <p:txBody>
            <a:bodyPr wrap="none" rtlCol="0">
              <a:spAutoFit/>
            </a:bodyPr>
            <a:lstStyle/>
            <a:p>
              <a:pPr algn="ctr"/>
              <a:r>
                <a:rPr lang="en-US" b="1" dirty="0" smtClean="0"/>
                <a:t>exam</a:t>
              </a:r>
              <a:endParaRPr lang="en-US" b="1" dirty="0"/>
            </a:p>
          </p:txBody>
        </p:sp>
        <p:sp>
          <p:nvSpPr>
            <p:cNvPr id="6" name="&quot;No&quot; Symbol 5"/>
            <p:cNvSpPr/>
            <p:nvPr/>
          </p:nvSpPr>
          <p:spPr bwMode="auto">
            <a:xfrm>
              <a:off x="4114800" y="4941332"/>
              <a:ext cx="914400" cy="914400"/>
            </a:xfrm>
            <a:prstGeom prst="noSmoking">
              <a:avLst>
                <a:gd name="adj" fmla="val 7005"/>
              </a:avLst>
            </a:prstGeom>
            <a:solidFill>
              <a:srgbClr val="C00000">
                <a:alpha val="50196"/>
              </a:srgbClr>
            </a:solidFill>
            <a:ln w="12700" cap="flat" cmpd="sng" algn="ctr">
              <a:noFill/>
              <a:prstDash val="solid"/>
              <a:round/>
              <a:headEnd type="none" w="med" len="med"/>
              <a:tailEnd type="none" w="med" len="med"/>
            </a:ln>
            <a:effectLst>
              <a:outerShdw blurRad="63500" sx="102000" sy="102000" algn="ctr"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b="0" i="0" u="none" strike="noStrike" cap="none" normalizeH="0" baseline="0" smtClean="0">
                <a:ln>
                  <a:noFill/>
                </a:ln>
                <a:solidFill>
                  <a:schemeClr val="tx1"/>
                </a:solidFill>
                <a:effectLst/>
                <a:latin typeface="Arial" pitchFamily="34" charset="0"/>
                <a:cs typeface="Arial" pitchFamily="34" charset="0"/>
              </a:endParaRPr>
            </a:p>
          </p:txBody>
        </p:sp>
      </p:grpSp>
    </p:spTree>
    <p:extLst>
      <p:ext uri="{BB962C8B-B14F-4D97-AF65-F5344CB8AC3E}">
        <p14:creationId xmlns:p14="http://schemas.microsoft.com/office/powerpoint/2010/main" val="244196641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34850" name="Rectangle 2"/>
          <p:cNvSpPr>
            <a:spLocks noChangeArrowheads="1"/>
          </p:cNvSpPr>
          <p:nvPr/>
        </p:nvSpPr>
        <p:spPr bwMode="auto">
          <a:xfrm>
            <a:off x="685800" y="3886200"/>
            <a:ext cx="7848600" cy="2362200"/>
          </a:xfrm>
          <a:prstGeom prst="rect">
            <a:avLst/>
          </a:prstGeom>
          <a:noFill/>
          <a:ln>
            <a:noFill/>
          </a:ln>
          <a:effectLst>
            <a:outerShdw dist="45791" dir="2021404" algn="ctr" rotWithShape="0">
              <a:srgbClr val="000000"/>
            </a:outerShdw>
          </a:effectLst>
          <a:extLst>
            <a:ext uri="{909E8E84-426E-40DD-AFC4-6F175D3DCCD1}">
              <a14:hiddenFill xmlns:a14="http://schemas.microsoft.com/office/drawing/2010/main">
                <a:noFill/>
              </a14:hiddenFill>
            </a:ext>
            <a:ext uri="{91240B29-F687-4F45-9708-019B960494DF}">
              <a14:hiddenLine xmlns:a14="http://schemas.microsoft.com/office/drawing/2010/main" w="12700">
                <a:solidFill>
                  <a:schemeClr val="tx1"/>
                </a:solidFill>
                <a:miter lim="800000"/>
                <a:headEnd/>
                <a:tailEnd/>
              </a14:hiddenLine>
            </a:ext>
          </a:extLst>
        </p:spPr>
        <p:txBody>
          <a:bodyPr lIns="90488" tIns="44450" rIns="90488" bIns="44450"/>
          <a:lstStyle>
            <a:lvl1pPr algn="l">
              <a:defRPr>
                <a:solidFill>
                  <a:schemeClr val="tx1"/>
                </a:solidFill>
                <a:latin typeface="Arial" charset="0"/>
                <a:cs typeface="Arial" charset="0"/>
              </a:defRPr>
            </a:lvl1pPr>
            <a:lvl2pPr algn="l">
              <a:defRPr>
                <a:solidFill>
                  <a:schemeClr val="tx1"/>
                </a:solidFill>
                <a:latin typeface="Arial" charset="0"/>
                <a:cs typeface="Arial" charset="0"/>
              </a:defRPr>
            </a:lvl2pPr>
            <a:lvl3pPr marL="857250" indent="57150" algn="l">
              <a:defRPr>
                <a:solidFill>
                  <a:schemeClr val="tx1"/>
                </a:solidFill>
                <a:latin typeface="Arial" charset="0"/>
                <a:cs typeface="Arial" charset="0"/>
              </a:defRPr>
            </a:lvl3pPr>
            <a:lvl4pPr algn="l">
              <a:defRPr>
                <a:solidFill>
                  <a:schemeClr val="tx1"/>
                </a:solidFill>
                <a:latin typeface="Arial" charset="0"/>
                <a:cs typeface="Arial" charset="0"/>
              </a:defRPr>
            </a:lvl4pPr>
            <a:lvl5pPr algn="l">
              <a:defRPr>
                <a:solidFill>
                  <a:schemeClr val="tx1"/>
                </a:solidFill>
                <a:latin typeface="Arial" charset="0"/>
                <a:cs typeface="Arial" charset="0"/>
              </a:defRPr>
            </a:lvl5pPr>
            <a:lvl6pPr fontAlgn="base">
              <a:spcBef>
                <a:spcPct val="0"/>
              </a:spcBef>
              <a:spcAft>
                <a:spcPct val="0"/>
              </a:spcAft>
              <a:defRPr>
                <a:solidFill>
                  <a:schemeClr val="tx1"/>
                </a:solidFill>
                <a:latin typeface="Arial" charset="0"/>
                <a:cs typeface="Arial" charset="0"/>
              </a:defRPr>
            </a:lvl6pPr>
            <a:lvl7pPr fontAlgn="base">
              <a:spcBef>
                <a:spcPct val="0"/>
              </a:spcBef>
              <a:spcAft>
                <a:spcPct val="0"/>
              </a:spcAft>
              <a:defRPr>
                <a:solidFill>
                  <a:schemeClr val="tx1"/>
                </a:solidFill>
                <a:latin typeface="Arial" charset="0"/>
                <a:cs typeface="Arial" charset="0"/>
              </a:defRPr>
            </a:lvl7pPr>
            <a:lvl8pPr fontAlgn="base">
              <a:spcBef>
                <a:spcPct val="0"/>
              </a:spcBef>
              <a:spcAft>
                <a:spcPct val="0"/>
              </a:spcAft>
              <a:defRPr>
                <a:solidFill>
                  <a:schemeClr val="tx1"/>
                </a:solidFill>
                <a:latin typeface="Arial" charset="0"/>
                <a:cs typeface="Arial" charset="0"/>
              </a:defRPr>
            </a:lvl8pPr>
            <a:lvl9pPr fontAlgn="base">
              <a:spcBef>
                <a:spcPct val="0"/>
              </a:spcBef>
              <a:spcAft>
                <a:spcPct val="0"/>
              </a:spcAft>
              <a:defRPr>
                <a:solidFill>
                  <a:schemeClr val="tx1"/>
                </a:solidFill>
                <a:latin typeface="Arial" charset="0"/>
                <a:cs typeface="Arial" charset="0"/>
              </a:defRPr>
            </a:lvl9pPr>
          </a:lstStyle>
          <a:p>
            <a:pPr eaLnBrk="0" hangingPunct="0"/>
            <a:endParaRPr lang="en-US" altLang="en-US" sz="2400">
              <a:latin typeface="Times New Roman" pitchFamily="18" charset="0"/>
            </a:endParaRPr>
          </a:p>
        </p:txBody>
      </p:sp>
      <p:sp>
        <p:nvSpPr>
          <p:cNvPr id="334851" name="Rectangle 3"/>
          <p:cNvSpPr>
            <a:spLocks noChangeArrowheads="1"/>
          </p:cNvSpPr>
          <p:nvPr/>
        </p:nvSpPr>
        <p:spPr bwMode="auto">
          <a:xfrm>
            <a:off x="685800" y="3886200"/>
            <a:ext cx="7848600" cy="2362200"/>
          </a:xfrm>
          <a:prstGeom prst="rect">
            <a:avLst/>
          </a:prstGeom>
          <a:noFill/>
          <a:ln>
            <a:noFill/>
          </a:ln>
          <a:effectLst>
            <a:outerShdw dist="45791" dir="2021404" algn="ctr" rotWithShape="0">
              <a:srgbClr val="000000"/>
            </a:outerShdw>
          </a:effectLst>
          <a:extLst>
            <a:ext uri="{909E8E84-426E-40DD-AFC4-6F175D3DCCD1}">
              <a14:hiddenFill xmlns:a14="http://schemas.microsoft.com/office/drawing/2010/main">
                <a:noFill/>
              </a14:hiddenFill>
            </a:ext>
            <a:ext uri="{91240B29-F687-4F45-9708-019B960494DF}">
              <a14:hiddenLine xmlns:a14="http://schemas.microsoft.com/office/drawing/2010/main" w="12700">
                <a:solidFill>
                  <a:schemeClr val="tx1"/>
                </a:solidFill>
                <a:miter lim="800000"/>
                <a:headEnd/>
                <a:tailEnd/>
              </a14:hiddenLine>
            </a:ext>
          </a:extLst>
        </p:spPr>
        <p:txBody>
          <a:bodyPr lIns="90488" tIns="44450" rIns="90488" bIns="44450"/>
          <a:lstStyle>
            <a:lvl1pPr algn="l">
              <a:defRPr>
                <a:solidFill>
                  <a:schemeClr val="tx1"/>
                </a:solidFill>
                <a:latin typeface="Arial" charset="0"/>
                <a:cs typeface="Arial" charset="0"/>
              </a:defRPr>
            </a:lvl1pPr>
            <a:lvl2pPr algn="l">
              <a:defRPr>
                <a:solidFill>
                  <a:schemeClr val="tx1"/>
                </a:solidFill>
                <a:latin typeface="Arial" charset="0"/>
                <a:cs typeface="Arial" charset="0"/>
              </a:defRPr>
            </a:lvl2pPr>
            <a:lvl3pPr marL="857250" indent="57150" algn="l">
              <a:defRPr>
                <a:solidFill>
                  <a:schemeClr val="tx1"/>
                </a:solidFill>
                <a:latin typeface="Arial" charset="0"/>
                <a:cs typeface="Arial" charset="0"/>
              </a:defRPr>
            </a:lvl3pPr>
            <a:lvl4pPr algn="l">
              <a:defRPr>
                <a:solidFill>
                  <a:schemeClr val="tx1"/>
                </a:solidFill>
                <a:latin typeface="Arial" charset="0"/>
                <a:cs typeface="Arial" charset="0"/>
              </a:defRPr>
            </a:lvl4pPr>
            <a:lvl5pPr algn="l">
              <a:defRPr>
                <a:solidFill>
                  <a:schemeClr val="tx1"/>
                </a:solidFill>
                <a:latin typeface="Arial" charset="0"/>
                <a:cs typeface="Arial" charset="0"/>
              </a:defRPr>
            </a:lvl5pPr>
            <a:lvl6pPr fontAlgn="base">
              <a:spcBef>
                <a:spcPct val="0"/>
              </a:spcBef>
              <a:spcAft>
                <a:spcPct val="0"/>
              </a:spcAft>
              <a:defRPr>
                <a:solidFill>
                  <a:schemeClr val="tx1"/>
                </a:solidFill>
                <a:latin typeface="Arial" charset="0"/>
                <a:cs typeface="Arial" charset="0"/>
              </a:defRPr>
            </a:lvl6pPr>
            <a:lvl7pPr fontAlgn="base">
              <a:spcBef>
                <a:spcPct val="0"/>
              </a:spcBef>
              <a:spcAft>
                <a:spcPct val="0"/>
              </a:spcAft>
              <a:defRPr>
                <a:solidFill>
                  <a:schemeClr val="tx1"/>
                </a:solidFill>
                <a:latin typeface="Arial" charset="0"/>
                <a:cs typeface="Arial" charset="0"/>
              </a:defRPr>
            </a:lvl7pPr>
            <a:lvl8pPr fontAlgn="base">
              <a:spcBef>
                <a:spcPct val="0"/>
              </a:spcBef>
              <a:spcAft>
                <a:spcPct val="0"/>
              </a:spcAft>
              <a:defRPr>
                <a:solidFill>
                  <a:schemeClr val="tx1"/>
                </a:solidFill>
                <a:latin typeface="Arial" charset="0"/>
                <a:cs typeface="Arial" charset="0"/>
              </a:defRPr>
            </a:lvl8pPr>
            <a:lvl9pPr fontAlgn="base">
              <a:spcBef>
                <a:spcPct val="0"/>
              </a:spcBef>
              <a:spcAft>
                <a:spcPct val="0"/>
              </a:spcAft>
              <a:defRPr>
                <a:solidFill>
                  <a:schemeClr val="tx1"/>
                </a:solidFill>
                <a:latin typeface="Arial" charset="0"/>
                <a:cs typeface="Arial" charset="0"/>
              </a:defRPr>
            </a:lvl9pPr>
          </a:lstStyle>
          <a:p>
            <a:pPr eaLnBrk="0" hangingPunct="0"/>
            <a:endParaRPr lang="en-US" altLang="en-US" sz="2400">
              <a:latin typeface="Times New Roman" pitchFamily="18" charset="0"/>
            </a:endParaRPr>
          </a:p>
        </p:txBody>
      </p:sp>
      <p:sp>
        <p:nvSpPr>
          <p:cNvPr id="334852" name="Rectangle 4"/>
          <p:cNvSpPr>
            <a:spLocks noGrp="1" noChangeArrowheads="1"/>
          </p:cNvSpPr>
          <p:nvPr>
            <p:ph type="title"/>
          </p:nvPr>
        </p:nvSpPr>
        <p:spPr/>
        <p:txBody>
          <a:bodyPr/>
          <a:lstStyle/>
          <a:p>
            <a:r>
              <a:rPr lang="en-US" altLang="en-US"/>
              <a:t>Visualization Scenarios</a:t>
            </a:r>
            <a:endParaRPr lang="en-GB" altLang="en-US"/>
          </a:p>
        </p:txBody>
      </p:sp>
      <p:pic>
        <p:nvPicPr>
          <p:cNvPr id="334853"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0" y="990600"/>
            <a:ext cx="4681538" cy="4876800"/>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50800">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385186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39972" name="Rectangle 4"/>
          <p:cNvSpPr>
            <a:spLocks noGrp="1" noChangeArrowheads="1"/>
          </p:cNvSpPr>
          <p:nvPr>
            <p:ph type="title" sz="quarter"/>
          </p:nvPr>
        </p:nvSpPr>
        <p:spPr/>
        <p:txBody>
          <a:bodyPr/>
          <a:lstStyle/>
          <a:p>
            <a:r>
              <a:rPr lang="en-US" altLang="en-US"/>
              <a:t>Visualization Scenarios</a:t>
            </a:r>
            <a:endParaRPr lang="de-DE" altLang="en-US"/>
          </a:p>
        </p:txBody>
      </p:sp>
      <p:sp>
        <p:nvSpPr>
          <p:cNvPr id="339973" name="Rectangle 5"/>
          <p:cNvSpPr>
            <a:spLocks noGrp="1" noChangeArrowheads="1"/>
          </p:cNvSpPr>
          <p:nvPr>
            <p:ph sz="quarter" idx="1"/>
          </p:nvPr>
        </p:nvSpPr>
        <p:spPr/>
        <p:txBody>
          <a:bodyPr/>
          <a:lstStyle/>
          <a:p>
            <a:pPr>
              <a:buFont typeface="Wingdings" pitchFamily="2" charset="2"/>
              <a:buNone/>
            </a:pPr>
            <a:r>
              <a:rPr lang="en-US" altLang="en-US" sz="1600" b="1"/>
              <a:t>Movie mode</a:t>
            </a:r>
          </a:p>
          <a:p>
            <a:r>
              <a:rPr lang="en-US" altLang="en-US" sz="1600"/>
              <a:t>- very low flexibility</a:t>
            </a:r>
          </a:p>
          <a:p>
            <a:r>
              <a:rPr lang="en-US" altLang="en-US" sz="1600"/>
              <a:t>+ low complexity</a:t>
            </a:r>
          </a:p>
          <a:p>
            <a:r>
              <a:rPr lang="en-US" altLang="en-US" sz="1600"/>
              <a:t>+ very low demands on viewing device</a:t>
            </a:r>
          </a:p>
          <a:p>
            <a:r>
              <a:rPr lang="en-US" altLang="en-US" sz="1600"/>
              <a:t>- high demands on data storage</a:t>
            </a:r>
          </a:p>
          <a:p>
            <a:r>
              <a:rPr lang="en-US" altLang="en-US" sz="1600"/>
              <a:t>disconnected from simulation</a:t>
            </a:r>
            <a:endParaRPr lang="de-DE" altLang="en-US" sz="1600"/>
          </a:p>
        </p:txBody>
      </p:sp>
      <p:sp>
        <p:nvSpPr>
          <p:cNvPr id="339974" name="Rectangle 6"/>
          <p:cNvSpPr>
            <a:spLocks noGrp="1" noChangeArrowheads="1"/>
          </p:cNvSpPr>
          <p:nvPr>
            <p:ph sz="quarter" idx="2"/>
          </p:nvPr>
        </p:nvSpPr>
        <p:spPr/>
        <p:txBody>
          <a:bodyPr/>
          <a:lstStyle/>
          <a:p>
            <a:pPr>
              <a:buFont typeface="Wingdings" pitchFamily="2" charset="2"/>
              <a:buNone/>
            </a:pPr>
            <a:r>
              <a:rPr lang="en-US" altLang="en-US" sz="1600" b="1"/>
              <a:t>Tracking</a:t>
            </a:r>
          </a:p>
          <a:p>
            <a:r>
              <a:rPr lang="en-US" altLang="en-US" sz="1600"/>
              <a:t>- very low flexibility</a:t>
            </a:r>
          </a:p>
          <a:p>
            <a:r>
              <a:rPr lang="en-US" altLang="en-US" sz="1600"/>
              <a:t>+ low complexity</a:t>
            </a:r>
          </a:p>
          <a:p>
            <a:r>
              <a:rPr lang="en-US" altLang="en-US" sz="1600"/>
              <a:t>+ low demands on viewing device</a:t>
            </a:r>
          </a:p>
          <a:p>
            <a:r>
              <a:rPr lang="en-US" altLang="en-US" sz="1600"/>
              <a:t>+ low demands on data storage</a:t>
            </a:r>
          </a:p>
          <a:p>
            <a:r>
              <a:rPr lang="en-US" altLang="en-US" sz="1600"/>
              <a:t>connected to simulation</a:t>
            </a:r>
            <a:endParaRPr lang="de-DE" altLang="en-US" sz="1600"/>
          </a:p>
        </p:txBody>
      </p:sp>
      <p:sp>
        <p:nvSpPr>
          <p:cNvPr id="339975" name="Rectangle 7"/>
          <p:cNvSpPr>
            <a:spLocks noGrp="1" noChangeArrowheads="1"/>
          </p:cNvSpPr>
          <p:nvPr>
            <p:ph sz="quarter" idx="3"/>
          </p:nvPr>
        </p:nvSpPr>
        <p:spPr/>
        <p:txBody>
          <a:bodyPr/>
          <a:lstStyle/>
          <a:p>
            <a:pPr>
              <a:buFont typeface="Wingdings" pitchFamily="2" charset="2"/>
              <a:buNone/>
            </a:pPr>
            <a:r>
              <a:rPr lang="en-US" altLang="en-US" sz="1600" b="1"/>
              <a:t>Interactive post-processing</a:t>
            </a:r>
          </a:p>
          <a:p>
            <a:r>
              <a:rPr lang="en-US" altLang="en-US" sz="1600"/>
              <a:t>+ high flexibility for Vis</a:t>
            </a:r>
          </a:p>
          <a:p>
            <a:r>
              <a:rPr lang="en-US" altLang="en-US" sz="1600"/>
              <a:t>+/- medium complexity</a:t>
            </a:r>
          </a:p>
          <a:p>
            <a:r>
              <a:rPr lang="en-US" altLang="en-US" sz="1600"/>
              <a:t>- high demands on viewing device</a:t>
            </a:r>
          </a:p>
          <a:p>
            <a:r>
              <a:rPr lang="en-US" altLang="en-US" sz="1600"/>
              <a:t>- high demands on data storage</a:t>
            </a:r>
          </a:p>
          <a:p>
            <a:r>
              <a:rPr lang="en-US" altLang="en-US" sz="1600"/>
              <a:t>disconnected from simulation</a:t>
            </a:r>
            <a:endParaRPr lang="de-DE" altLang="en-US" sz="1600"/>
          </a:p>
        </p:txBody>
      </p:sp>
      <p:sp>
        <p:nvSpPr>
          <p:cNvPr id="339976" name="Rectangle 8"/>
          <p:cNvSpPr>
            <a:spLocks noGrp="1" noChangeArrowheads="1"/>
          </p:cNvSpPr>
          <p:nvPr>
            <p:ph sz="quarter" idx="4"/>
          </p:nvPr>
        </p:nvSpPr>
        <p:spPr/>
        <p:txBody>
          <a:bodyPr/>
          <a:lstStyle/>
          <a:p>
            <a:pPr>
              <a:buFont typeface="Wingdings" pitchFamily="2" charset="2"/>
              <a:buNone/>
            </a:pPr>
            <a:r>
              <a:rPr lang="en-US" altLang="en-US" sz="1600" b="1"/>
              <a:t>Interactive steering</a:t>
            </a:r>
          </a:p>
          <a:p>
            <a:r>
              <a:rPr lang="en-US" altLang="en-US" sz="1600"/>
              <a:t>+ high flexibility for Sim &amp; Vis</a:t>
            </a:r>
          </a:p>
          <a:p>
            <a:r>
              <a:rPr lang="en-US" altLang="en-US" sz="1600"/>
              <a:t>- high complexity</a:t>
            </a:r>
          </a:p>
          <a:p>
            <a:r>
              <a:rPr lang="en-US" altLang="en-US" sz="1600"/>
              <a:t>- high demands on viewing device</a:t>
            </a:r>
          </a:p>
          <a:p>
            <a:r>
              <a:rPr lang="en-US" altLang="en-US" sz="1600"/>
              <a:t>+/- medium demands on data storage</a:t>
            </a:r>
          </a:p>
          <a:p>
            <a:r>
              <a:rPr lang="en-US" altLang="en-US" sz="1600"/>
              <a:t>connected to simulation</a:t>
            </a:r>
            <a:endParaRPr lang="de-DE" altLang="en-US" sz="1600"/>
          </a:p>
        </p:txBody>
      </p:sp>
    </p:spTree>
    <p:extLst>
      <p:ext uri="{BB962C8B-B14F-4D97-AF65-F5344CB8AC3E}">
        <p14:creationId xmlns:p14="http://schemas.microsoft.com/office/powerpoint/2010/main" val="42337989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42018" name="Rectangle 2"/>
          <p:cNvSpPr>
            <a:spLocks noGrp="1" noChangeArrowheads="1"/>
          </p:cNvSpPr>
          <p:nvPr>
            <p:ph type="title"/>
          </p:nvPr>
        </p:nvSpPr>
        <p:spPr/>
        <p:txBody>
          <a:bodyPr/>
          <a:lstStyle/>
          <a:p>
            <a:r>
              <a:rPr lang="en-US" altLang="en-US"/>
              <a:t>Visualization Scenarios</a:t>
            </a:r>
            <a:endParaRPr lang="de-DE" altLang="en-US"/>
          </a:p>
        </p:txBody>
      </p:sp>
      <p:sp>
        <p:nvSpPr>
          <p:cNvPr id="342019" name="Rectangle 3"/>
          <p:cNvSpPr>
            <a:spLocks noGrp="1" noChangeArrowheads="1"/>
          </p:cNvSpPr>
          <p:nvPr>
            <p:ph idx="1"/>
          </p:nvPr>
        </p:nvSpPr>
        <p:spPr/>
        <p:txBody>
          <a:bodyPr/>
          <a:lstStyle/>
          <a:p>
            <a:r>
              <a:rPr lang="en-US" altLang="en-US"/>
              <a:t>Demands on data storage, an example:</a:t>
            </a:r>
            <a:endParaRPr lang="de-DE" altLang="en-US"/>
          </a:p>
        </p:txBody>
      </p:sp>
      <p:pic>
        <p:nvPicPr>
          <p:cNvPr id="342020" name="Picture 4" descr="AhmedGridBBox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1371600"/>
            <a:ext cx="8585200" cy="4159250"/>
          </a:xfrm>
          <a:prstGeom prst="rect">
            <a:avLst/>
          </a:prstGeom>
          <a:noFill/>
          <a:extLst>
            <a:ext uri="{909E8E84-426E-40DD-AFC4-6F175D3DCCD1}">
              <a14:hiddenFill xmlns:a14="http://schemas.microsoft.com/office/drawing/2010/main">
                <a:solidFill>
                  <a:srgbClr val="FFFFFF"/>
                </a:solidFill>
              </a14:hiddenFill>
            </a:ext>
          </a:extLst>
        </p:spPr>
      </p:pic>
      <p:sp>
        <p:nvSpPr>
          <p:cNvPr id="342021" name="Text Box 5"/>
          <p:cNvSpPr txBox="1">
            <a:spLocks noChangeArrowheads="1"/>
          </p:cNvSpPr>
          <p:nvPr/>
        </p:nvSpPr>
        <p:spPr bwMode="auto">
          <a:xfrm>
            <a:off x="685800" y="4191000"/>
            <a:ext cx="3429000" cy="2047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en-US" altLang="en-US" sz="1600" b="1" i="1"/>
              <a:t>Ahmed body</a:t>
            </a:r>
          </a:p>
          <a:p>
            <a:pPr algn="l"/>
            <a:r>
              <a:rPr lang="en-US" altLang="en-US" sz="1600"/>
              <a:t>Block-structured grid with 52 blocks</a:t>
            </a:r>
          </a:p>
          <a:p>
            <a:pPr algn="l"/>
            <a:r>
              <a:rPr lang="en-US" altLang="en-US" sz="1600"/>
              <a:t>Each block is a curvilinear grid</a:t>
            </a:r>
          </a:p>
          <a:p>
            <a:pPr algn="l"/>
            <a:r>
              <a:rPr lang="en-US" altLang="en-US" sz="1600"/>
              <a:t>17 million grid cells in total</a:t>
            </a:r>
          </a:p>
          <a:p>
            <a:pPr algn="l"/>
            <a:endParaRPr lang="en-US" altLang="en-US" sz="1600"/>
          </a:p>
          <a:p>
            <a:pPr algn="l"/>
            <a:r>
              <a:rPr lang="en-US" altLang="en-US" sz="1600"/>
              <a:t>Temporal resolution: a particle needs 10000 time steps from front to back of the Ahmed body</a:t>
            </a:r>
            <a:endParaRPr lang="de-DE" altLang="en-US" sz="1600"/>
          </a:p>
        </p:txBody>
      </p:sp>
      <p:sp>
        <p:nvSpPr>
          <p:cNvPr id="342022" name="Text Box 6"/>
          <p:cNvSpPr txBox="1">
            <a:spLocks noChangeArrowheads="1"/>
          </p:cNvSpPr>
          <p:nvPr/>
        </p:nvSpPr>
        <p:spPr bwMode="auto">
          <a:xfrm>
            <a:off x="5949950" y="5665788"/>
            <a:ext cx="2846388" cy="730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r>
              <a:rPr lang="en-US" altLang="en-US" sz="1400"/>
              <a:t>DFG-funded SFB 557</a:t>
            </a:r>
          </a:p>
          <a:p>
            <a:pPr algn="r"/>
            <a:r>
              <a:rPr lang="en-US" altLang="en-US" sz="1400"/>
              <a:t>Erik Wassen, TU Berlin, Germany</a:t>
            </a:r>
          </a:p>
          <a:p>
            <a:pPr algn="r"/>
            <a:r>
              <a:rPr lang="en-US" altLang="en-US" sz="1400"/>
              <a:t>2008</a:t>
            </a:r>
            <a:endParaRPr lang="de-DE" altLang="en-US" sz="1400"/>
          </a:p>
        </p:txBody>
      </p:sp>
    </p:spTree>
    <p:extLst>
      <p:ext uri="{BB962C8B-B14F-4D97-AF65-F5344CB8AC3E}">
        <p14:creationId xmlns:p14="http://schemas.microsoft.com/office/powerpoint/2010/main" val="34352559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44066" name="Rectangle 2"/>
          <p:cNvSpPr>
            <a:spLocks noGrp="1" noChangeArrowheads="1"/>
          </p:cNvSpPr>
          <p:nvPr>
            <p:ph type="title"/>
          </p:nvPr>
        </p:nvSpPr>
        <p:spPr/>
        <p:txBody>
          <a:bodyPr/>
          <a:lstStyle/>
          <a:p>
            <a:r>
              <a:rPr lang="en-US" altLang="en-US"/>
              <a:t>Visualization Scenarios</a:t>
            </a:r>
            <a:endParaRPr lang="de-DE" altLang="en-US"/>
          </a:p>
        </p:txBody>
      </p:sp>
      <p:sp>
        <p:nvSpPr>
          <p:cNvPr id="344067" name="Rectangle 3"/>
          <p:cNvSpPr>
            <a:spLocks noGrp="1" noChangeArrowheads="1"/>
          </p:cNvSpPr>
          <p:nvPr>
            <p:ph idx="1"/>
          </p:nvPr>
        </p:nvSpPr>
        <p:spPr/>
        <p:txBody>
          <a:bodyPr/>
          <a:lstStyle/>
          <a:p>
            <a:r>
              <a:rPr lang="en-US" altLang="en-US"/>
              <a:t>Demands on data storage, an example:</a:t>
            </a:r>
            <a:endParaRPr lang="de-DE" altLang="en-US"/>
          </a:p>
        </p:txBody>
      </p:sp>
      <p:pic>
        <p:nvPicPr>
          <p:cNvPr id="344071" name="Picture 7" descr="AhmedGridSlic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27113"/>
            <a:ext cx="9144000" cy="4605337"/>
          </a:xfrm>
          <a:prstGeom prst="rect">
            <a:avLst/>
          </a:prstGeom>
          <a:noFill/>
          <a:extLst>
            <a:ext uri="{909E8E84-426E-40DD-AFC4-6F175D3DCCD1}">
              <a14:hiddenFill xmlns:a14="http://schemas.microsoft.com/office/drawing/2010/main">
                <a:solidFill>
                  <a:srgbClr val="FFFFFF"/>
                </a:solidFill>
              </a14:hiddenFill>
            </a:ext>
          </a:extLst>
        </p:spPr>
      </p:pic>
      <p:sp>
        <p:nvSpPr>
          <p:cNvPr id="344070" name="Text Box 6"/>
          <p:cNvSpPr txBox="1">
            <a:spLocks noChangeArrowheads="1"/>
          </p:cNvSpPr>
          <p:nvPr/>
        </p:nvSpPr>
        <p:spPr bwMode="auto">
          <a:xfrm>
            <a:off x="5949950" y="4876800"/>
            <a:ext cx="2846388" cy="730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r>
              <a:rPr lang="en-US" altLang="en-US" sz="1400" dirty="0"/>
              <a:t>DFG-funded SFB 557</a:t>
            </a:r>
          </a:p>
          <a:p>
            <a:pPr algn="r"/>
            <a:r>
              <a:rPr lang="en-US" altLang="en-US" sz="1400" dirty="0"/>
              <a:t>Erik </a:t>
            </a:r>
            <a:r>
              <a:rPr lang="en-US" altLang="en-US" sz="1400" dirty="0" err="1"/>
              <a:t>Wassen</a:t>
            </a:r>
            <a:r>
              <a:rPr lang="en-US" altLang="en-US" sz="1400" dirty="0"/>
              <a:t>, TU Berlin, Germany</a:t>
            </a:r>
          </a:p>
          <a:p>
            <a:pPr algn="r"/>
            <a:r>
              <a:rPr lang="en-US" altLang="en-US" sz="1400" dirty="0"/>
              <a:t>2008</a:t>
            </a:r>
            <a:endParaRPr lang="de-DE" altLang="en-US" sz="1400" dirty="0"/>
          </a:p>
        </p:txBody>
      </p:sp>
      <p:sp>
        <p:nvSpPr>
          <p:cNvPr id="344069" name="Text Box 5"/>
          <p:cNvSpPr txBox="1">
            <a:spLocks noChangeArrowheads="1"/>
          </p:cNvSpPr>
          <p:nvPr/>
        </p:nvSpPr>
        <p:spPr bwMode="auto">
          <a:xfrm>
            <a:off x="152400" y="3657600"/>
            <a:ext cx="2438400" cy="1793875"/>
          </a:xfrm>
          <a:prstGeom prst="rect">
            <a:avLst/>
          </a:prstGeom>
          <a:solidFill>
            <a:schemeClr val="bg1">
              <a:alpha val="50000"/>
            </a:schemeClr>
          </a:solidFill>
          <a:ln>
            <a:noFill/>
          </a:ln>
          <a:effectLst/>
          <a:extLs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en-US" altLang="en-US" sz="1400" b="1">
                <a:latin typeface="Courier New" pitchFamily="49" charset="0"/>
              </a:rPr>
              <a:t>17 million grid cells</a:t>
            </a:r>
          </a:p>
          <a:p>
            <a:pPr algn="l"/>
            <a:r>
              <a:rPr lang="en-US" altLang="en-US" sz="1400" b="1">
                <a:latin typeface="Courier New" pitchFamily="49" charset="0"/>
              </a:rPr>
              <a:t>x 10000 time steps</a:t>
            </a:r>
          </a:p>
          <a:p>
            <a:pPr algn="l"/>
            <a:r>
              <a:rPr lang="en-US" altLang="en-US" sz="1400" b="1">
                <a:latin typeface="Courier New" pitchFamily="49" charset="0"/>
              </a:rPr>
              <a:t>x 7 variables</a:t>
            </a:r>
          </a:p>
          <a:p>
            <a:pPr algn="l"/>
            <a:r>
              <a:rPr lang="en-US" altLang="en-US" sz="1400" b="1">
                <a:latin typeface="Courier New" pitchFamily="49" charset="0"/>
              </a:rPr>
              <a:t>X 8 bytes per double</a:t>
            </a:r>
          </a:p>
          <a:p>
            <a:pPr algn="l"/>
            <a:r>
              <a:rPr lang="en-US" altLang="en-US" sz="1400" b="1">
                <a:latin typeface="Courier New" pitchFamily="49" charset="0"/>
              </a:rPr>
              <a:t>= 8.66 terra bytes</a:t>
            </a:r>
          </a:p>
          <a:p>
            <a:pPr algn="l"/>
            <a:endParaRPr lang="en-US" altLang="en-US" sz="1400" b="1">
              <a:latin typeface="Courier New" pitchFamily="49" charset="0"/>
            </a:endParaRPr>
          </a:p>
          <a:p>
            <a:pPr algn="l"/>
            <a:r>
              <a:rPr lang="en-US" altLang="en-US" sz="1400" b="1">
                <a:latin typeface="Courier New" pitchFamily="49" charset="0"/>
              </a:rPr>
              <a:t>(60.62 TB for total 70000 time steps)</a:t>
            </a:r>
            <a:endParaRPr lang="de-DE" altLang="en-US" sz="1400" b="1">
              <a:latin typeface="Courier New" pitchFamily="49" charset="0"/>
            </a:endParaRPr>
          </a:p>
        </p:txBody>
      </p:sp>
      <p:sp>
        <p:nvSpPr>
          <p:cNvPr id="344072" name="Text Box 8"/>
          <p:cNvSpPr txBox="1">
            <a:spLocks noChangeArrowheads="1"/>
          </p:cNvSpPr>
          <p:nvPr/>
        </p:nvSpPr>
        <p:spPr bwMode="auto">
          <a:xfrm>
            <a:off x="304800" y="5791200"/>
            <a:ext cx="742632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a:sym typeface="Wingdings" pitchFamily="2" charset="2"/>
              </a:rPr>
              <a:t> Do not save every time step, not every variable, and not every block.</a:t>
            </a:r>
            <a:endParaRPr lang="de-DE" altLang="en-US"/>
          </a:p>
        </p:txBody>
      </p:sp>
    </p:spTree>
    <p:extLst>
      <p:ext uri="{BB962C8B-B14F-4D97-AF65-F5344CB8AC3E}">
        <p14:creationId xmlns:p14="http://schemas.microsoft.com/office/powerpoint/2010/main" val="4545098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5" name="Rectangle 1"/>
          <p:cNvSpPr>
            <a:spLocks noGrp="1" noChangeArrowheads="1"/>
          </p:cNvSpPr>
          <p:nvPr>
            <p:ph type="title"/>
          </p:nvPr>
        </p:nvSpPr>
        <p:spPr/>
        <p:txBody>
          <a:bodyPr/>
          <a:lstStyle/>
          <a:p>
            <a:r>
              <a:rPr lang="en-US" dirty="0" smtClean="0"/>
              <a:t>The Visualization Pipeline</a:t>
            </a:r>
          </a:p>
        </p:txBody>
      </p:sp>
      <p:sp>
        <p:nvSpPr>
          <p:cNvPr id="223234" name="Slide Number Placeholder 3"/>
          <p:cNvSpPr>
            <a:spLocks noGrp="1"/>
          </p:cNvSpPr>
          <p:nvPr>
            <p:ph type="sldNum" sz="quarter" idx="4294967295"/>
          </p:nvPr>
        </p:nvSpPr>
        <p:spPr bwMode="auto">
          <a:xfrm>
            <a:off x="7239000" y="6453188"/>
            <a:ext cx="1905000" cy="2889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spcBef>
                <a:spcPct val="75000"/>
              </a:spcBef>
              <a:buClr>
                <a:schemeClr val="tx1"/>
              </a:buClr>
              <a:buSzPct val="60000"/>
              <a:buFont typeface="Wingdings" panose="05000000000000000000" pitchFamily="2" charset="2"/>
              <a:buChar char="n"/>
              <a:defRPr sz="2400">
                <a:solidFill>
                  <a:schemeClr val="tx1"/>
                </a:solidFill>
                <a:latin typeface="Arial" panose="020B0604020202020204" pitchFamily="34" charset="0"/>
              </a:defRPr>
            </a:lvl1pPr>
            <a:lvl2pPr marL="742950" indent="-285750">
              <a:spcBef>
                <a:spcPct val="20000"/>
              </a:spcBef>
              <a:buClr>
                <a:srgbClr val="7F7F7F"/>
              </a:buClr>
              <a:buSzPct val="55000"/>
              <a:buFont typeface="Wingdings" panose="05000000000000000000" pitchFamily="2" charset="2"/>
              <a:buChar char="n"/>
              <a:defRPr sz="2000">
                <a:solidFill>
                  <a:schemeClr val="tx1"/>
                </a:solidFill>
                <a:latin typeface="Arial" panose="020B0604020202020204" pitchFamily="34" charset="0"/>
              </a:defRPr>
            </a:lvl2pPr>
            <a:lvl3pPr marL="1143000" indent="-228600">
              <a:spcBef>
                <a:spcPct val="20000"/>
              </a:spcBef>
              <a:buClr>
                <a:srgbClr val="C0C0C0"/>
              </a:buClr>
              <a:buSzPct val="50000"/>
              <a:buFont typeface="Wingdings" panose="05000000000000000000" pitchFamily="2" charset="2"/>
              <a:buChar char="n"/>
              <a:defRPr>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16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Arial" panose="020B0604020202020204" pitchFamily="34" charset="0"/>
              </a:defRPr>
            </a:lvl9pPr>
          </a:lstStyle>
          <a:p>
            <a:pPr algn="r" eaLnBrk="1" hangingPunct="1">
              <a:spcBef>
                <a:spcPct val="0"/>
              </a:spcBef>
              <a:buClrTx/>
              <a:buSzTx/>
              <a:buFontTx/>
              <a:buNone/>
            </a:pPr>
            <a:fld id="{E1290ED0-E00B-4271-A0F5-40E7E90CF894}" type="slidenum">
              <a:rPr lang="en-US" sz="1200"/>
              <a:pPr algn="r" eaLnBrk="1" hangingPunct="1">
                <a:spcBef>
                  <a:spcPct val="0"/>
                </a:spcBef>
                <a:buClrTx/>
                <a:buSzTx/>
                <a:buFontTx/>
                <a:buNone/>
              </a:pPr>
              <a:t>24</a:t>
            </a:fld>
            <a:endParaRPr lang="en-US" sz="1200"/>
          </a:p>
        </p:txBody>
      </p:sp>
      <p:grpSp>
        <p:nvGrpSpPr>
          <p:cNvPr id="10" name="Group 9"/>
          <p:cNvGrpSpPr/>
          <p:nvPr/>
        </p:nvGrpSpPr>
        <p:grpSpPr>
          <a:xfrm>
            <a:off x="2133600" y="1371601"/>
            <a:ext cx="6708211" cy="4114799"/>
            <a:chOff x="1387132" y="1981201"/>
            <a:chExt cx="6708211" cy="4114799"/>
          </a:xfrm>
        </p:grpSpPr>
        <p:grpSp>
          <p:nvGrpSpPr>
            <p:cNvPr id="3" name="Group 2"/>
            <p:cNvGrpSpPr/>
            <p:nvPr/>
          </p:nvGrpSpPr>
          <p:grpSpPr>
            <a:xfrm>
              <a:off x="1387132" y="1981201"/>
              <a:ext cx="6598337" cy="4114799"/>
              <a:chOff x="1515493" y="1237039"/>
              <a:chExt cx="6598337" cy="4114799"/>
            </a:xfrm>
          </p:grpSpPr>
          <p:sp>
            <p:nvSpPr>
              <p:cNvPr id="17410" name="Rectangle 2"/>
              <p:cNvSpPr>
                <a:spLocks/>
              </p:cNvSpPr>
              <p:nvPr/>
            </p:nvSpPr>
            <p:spPr bwMode="auto">
              <a:xfrm>
                <a:off x="1515493" y="1246319"/>
                <a:ext cx="1417975" cy="293251"/>
              </a:xfrm>
              <a:prstGeom prst="rect">
                <a:avLst/>
              </a:prstGeom>
              <a:solidFill>
                <a:schemeClr val="bg1"/>
              </a:solidFill>
              <a:ln w="19050" cap="flat">
                <a:solidFill>
                  <a:schemeClr val="tx1"/>
                </a:solidFill>
                <a:prstDash val="solid"/>
                <a:miter lim="800000"/>
                <a:headEnd type="none" w="med" len="med"/>
                <a:tailEnd type="none" w="med" len="med"/>
              </a:ln>
            </p:spPr>
            <p:txBody>
              <a:bodyPr lIns="26789" tIns="26789" rIns="26789" bIns="26789" anchor="ctr" anchorCtr="0"/>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lnSpc>
                    <a:spcPct val="90000"/>
                  </a:lnSpc>
                  <a:defRPr/>
                </a:pPr>
                <a:r>
                  <a:rPr lang="en-US" sz="1266" dirty="0" smtClean="0">
                    <a:latin typeface="Arial" panose="020B0604020202020204" pitchFamily="34" charset="0"/>
                    <a:sym typeface="Arial" panose="020B0604020202020204" pitchFamily="34" charset="0"/>
                  </a:rPr>
                  <a:t>simulation</a:t>
                </a:r>
              </a:p>
            </p:txBody>
          </p:sp>
          <p:sp>
            <p:nvSpPr>
              <p:cNvPr id="17411" name="Rectangle 3"/>
              <p:cNvSpPr>
                <a:spLocks/>
              </p:cNvSpPr>
              <p:nvPr/>
            </p:nvSpPr>
            <p:spPr bwMode="auto">
              <a:xfrm>
                <a:off x="3180153" y="1246319"/>
                <a:ext cx="1417975" cy="293251"/>
              </a:xfrm>
              <a:prstGeom prst="rect">
                <a:avLst/>
              </a:prstGeom>
              <a:noFill/>
              <a:ln w="1905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26789" tIns="26789" rIns="26789" bIns="26789" anchor="ctr" anchorCtr="0"/>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lnSpc>
                    <a:spcPct val="90000"/>
                  </a:lnSpc>
                  <a:defRPr/>
                </a:pPr>
                <a:r>
                  <a:rPr lang="en-US" sz="1266" smtClean="0">
                    <a:latin typeface="Arial" panose="020B0604020202020204" pitchFamily="34" charset="0"/>
                    <a:sym typeface="Arial" panose="020B0604020202020204" pitchFamily="34" charset="0"/>
                  </a:rPr>
                  <a:t>data bases</a:t>
                </a:r>
              </a:p>
            </p:txBody>
          </p:sp>
          <p:sp>
            <p:nvSpPr>
              <p:cNvPr id="17412" name="Rectangle 4"/>
              <p:cNvSpPr>
                <a:spLocks/>
              </p:cNvSpPr>
              <p:nvPr/>
            </p:nvSpPr>
            <p:spPr bwMode="auto">
              <a:xfrm>
                <a:off x="4855775" y="1246319"/>
                <a:ext cx="1417975" cy="293251"/>
              </a:xfrm>
              <a:prstGeom prst="rect">
                <a:avLst/>
              </a:prstGeom>
              <a:noFill/>
              <a:ln w="1905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26789" tIns="26789" rIns="26789" bIns="26789" anchor="ctr" anchorCtr="0"/>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lnSpc>
                    <a:spcPct val="90000"/>
                  </a:lnSpc>
                  <a:defRPr/>
                </a:pPr>
                <a:r>
                  <a:rPr lang="en-US" sz="1266" dirty="0" smtClean="0">
                    <a:latin typeface="Arial" panose="020B0604020202020204" pitchFamily="34" charset="0"/>
                    <a:sym typeface="Arial" panose="020B0604020202020204" pitchFamily="34" charset="0"/>
                  </a:rPr>
                  <a:t>sensors</a:t>
                </a:r>
              </a:p>
            </p:txBody>
          </p:sp>
          <p:sp>
            <p:nvSpPr>
              <p:cNvPr id="223239" name="Line 5"/>
              <p:cNvSpPr>
                <a:spLocks noChangeShapeType="1"/>
              </p:cNvSpPr>
              <p:nvPr/>
            </p:nvSpPr>
            <p:spPr bwMode="auto">
              <a:xfrm>
                <a:off x="3889141" y="1602675"/>
                <a:ext cx="0" cy="62548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lIns="0" tIns="0" rIns="0" bIns="0"/>
              <a:lstStyle/>
              <a:p>
                <a:endParaRPr lang="en-US"/>
              </a:p>
            </p:txBody>
          </p:sp>
          <p:sp>
            <p:nvSpPr>
              <p:cNvPr id="223240" name="Line 6"/>
              <p:cNvSpPr>
                <a:spLocks noChangeShapeType="1"/>
              </p:cNvSpPr>
              <p:nvPr/>
            </p:nvSpPr>
            <p:spPr bwMode="auto">
              <a:xfrm>
                <a:off x="2224481" y="1602675"/>
                <a:ext cx="0" cy="35450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223241" name="Line 7"/>
              <p:cNvSpPr>
                <a:spLocks noChangeShapeType="1"/>
              </p:cNvSpPr>
              <p:nvPr/>
            </p:nvSpPr>
            <p:spPr bwMode="auto">
              <a:xfrm>
                <a:off x="2224481" y="1957175"/>
                <a:ext cx="1664660"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lIns="0" tIns="0" rIns="0" bIns="0"/>
              <a:lstStyle/>
              <a:p>
                <a:endParaRPr lang="en-US"/>
              </a:p>
            </p:txBody>
          </p:sp>
          <p:sp>
            <p:nvSpPr>
              <p:cNvPr id="223242" name="Line 8"/>
              <p:cNvSpPr>
                <a:spLocks noChangeShapeType="1"/>
              </p:cNvSpPr>
              <p:nvPr/>
            </p:nvSpPr>
            <p:spPr bwMode="auto">
              <a:xfrm>
                <a:off x="3889141" y="1957175"/>
                <a:ext cx="1664659" cy="0"/>
              </a:xfrm>
              <a:prstGeom prst="line">
                <a:avLst/>
              </a:prstGeom>
              <a:noFill/>
              <a:ln w="12700">
                <a:solidFill>
                  <a:schemeClr val="tx1"/>
                </a:solidFill>
                <a:round/>
                <a:headEnd type="triangle" w="med" len="me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223243" name="Line 9"/>
              <p:cNvSpPr>
                <a:spLocks noChangeShapeType="1"/>
              </p:cNvSpPr>
              <p:nvPr/>
            </p:nvSpPr>
            <p:spPr bwMode="auto">
              <a:xfrm rot="10800000" flipH="1">
                <a:off x="5553799" y="1602675"/>
                <a:ext cx="0" cy="354501"/>
              </a:xfrm>
              <a:prstGeom prst="line">
                <a:avLst/>
              </a:prstGeom>
              <a:noFill/>
              <a:ln w="12700">
                <a:solidFill>
                  <a:srgbClr val="595959"/>
                </a:solidFill>
                <a:round/>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7418" name="Rectangle 10"/>
              <p:cNvSpPr>
                <a:spLocks/>
              </p:cNvSpPr>
              <p:nvPr/>
            </p:nvSpPr>
            <p:spPr bwMode="auto">
              <a:xfrm>
                <a:off x="3004733" y="2235579"/>
                <a:ext cx="1768816" cy="293251"/>
              </a:xfrm>
              <a:prstGeom prst="rect">
                <a:avLst/>
              </a:prstGeom>
              <a:solidFill>
                <a:schemeClr val="bg1"/>
              </a:solidFill>
              <a:ln w="19050" cap="flat">
                <a:solidFill>
                  <a:schemeClr val="tx1"/>
                </a:solidFill>
                <a:prstDash val="solid"/>
                <a:miter lim="800000"/>
                <a:headEnd type="none" w="med" len="med"/>
                <a:tailEnd type="none" w="med" len="med"/>
              </a:ln>
            </p:spPr>
            <p:txBody>
              <a:bodyPr lIns="26789" tIns="26789" rIns="26789" bIns="26789" anchor="ctr" anchorCtr="0"/>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lnSpc>
                    <a:spcPct val="90000"/>
                  </a:lnSpc>
                  <a:defRPr/>
                </a:pPr>
                <a:r>
                  <a:rPr lang="en-US" sz="1266" dirty="0" smtClean="0">
                    <a:latin typeface="Arial" panose="020B0604020202020204" pitchFamily="34" charset="0"/>
                    <a:sym typeface="Arial" panose="020B0604020202020204" pitchFamily="34" charset="0"/>
                  </a:rPr>
                  <a:t>raw data</a:t>
                </a:r>
              </a:p>
            </p:txBody>
          </p:sp>
          <p:sp>
            <p:nvSpPr>
              <p:cNvPr id="223245" name="Line 11"/>
              <p:cNvSpPr>
                <a:spLocks noChangeShapeType="1"/>
              </p:cNvSpPr>
              <p:nvPr/>
            </p:nvSpPr>
            <p:spPr bwMode="auto">
              <a:xfrm>
                <a:off x="3889141" y="2582654"/>
                <a:ext cx="0" cy="449157"/>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lIns="0" tIns="0" rIns="0" bIns="0"/>
              <a:lstStyle/>
              <a:p>
                <a:endParaRPr lang="en-US"/>
              </a:p>
            </p:txBody>
          </p:sp>
          <p:sp>
            <p:nvSpPr>
              <p:cNvPr id="17420" name="Rectangle 12"/>
              <p:cNvSpPr>
                <a:spLocks/>
              </p:cNvSpPr>
              <p:nvPr/>
            </p:nvSpPr>
            <p:spPr bwMode="auto">
              <a:xfrm>
                <a:off x="3013868" y="3037380"/>
                <a:ext cx="1759680" cy="293251"/>
              </a:xfrm>
              <a:prstGeom prst="rect">
                <a:avLst/>
              </a:prstGeom>
              <a:solidFill>
                <a:schemeClr val="bg1"/>
              </a:solidFill>
              <a:ln w="19050" cap="flat">
                <a:solidFill>
                  <a:schemeClr val="tx1"/>
                </a:solidFill>
                <a:prstDash val="solid"/>
                <a:miter lim="800000"/>
                <a:headEnd type="none" w="med" len="med"/>
                <a:tailEnd type="none" w="med" len="med"/>
              </a:ln>
            </p:spPr>
            <p:txBody>
              <a:bodyPr lIns="26789" tIns="26789" rIns="26789" bIns="26789" anchor="ctr" anchorCtr="0"/>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lnSpc>
                    <a:spcPct val="90000"/>
                  </a:lnSpc>
                  <a:defRPr/>
                </a:pPr>
                <a:r>
                  <a:rPr lang="en-US" sz="1266" dirty="0" err="1" smtClean="0">
                    <a:latin typeface="Arial" panose="020B0604020202020204" pitchFamily="34" charset="0"/>
                    <a:sym typeface="Arial" panose="020B0604020202020204" pitchFamily="34" charset="0"/>
                  </a:rPr>
                  <a:t>vis</a:t>
                </a:r>
                <a:r>
                  <a:rPr lang="en-US" sz="1266" dirty="0" smtClean="0">
                    <a:latin typeface="Arial" panose="020B0604020202020204" pitchFamily="34" charset="0"/>
                    <a:sym typeface="Arial" panose="020B0604020202020204" pitchFamily="34" charset="0"/>
                  </a:rPr>
                  <a:t> data</a:t>
                </a:r>
              </a:p>
            </p:txBody>
          </p:sp>
          <p:sp>
            <p:nvSpPr>
              <p:cNvPr id="223247" name="Line 13"/>
              <p:cNvSpPr>
                <a:spLocks noChangeShapeType="1"/>
              </p:cNvSpPr>
              <p:nvPr/>
            </p:nvSpPr>
            <p:spPr bwMode="auto">
              <a:xfrm>
                <a:off x="3889141" y="3386312"/>
                <a:ext cx="0" cy="449157"/>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lIns="0" tIns="0" rIns="0" bIns="0"/>
              <a:lstStyle/>
              <a:p>
                <a:endParaRPr lang="en-US"/>
              </a:p>
            </p:txBody>
          </p:sp>
          <p:sp>
            <p:nvSpPr>
              <p:cNvPr id="17422" name="Rectangle 14"/>
              <p:cNvSpPr>
                <a:spLocks/>
              </p:cNvSpPr>
              <p:nvPr/>
            </p:nvSpPr>
            <p:spPr bwMode="auto">
              <a:xfrm>
                <a:off x="3004733" y="3835469"/>
                <a:ext cx="1768816" cy="491845"/>
              </a:xfrm>
              <a:prstGeom prst="rect">
                <a:avLst/>
              </a:prstGeom>
              <a:noFill/>
              <a:ln w="1905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26789" tIns="26789" rIns="26789" bIns="26789" anchor="ctr" anchorCtr="0"/>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lnSpc>
                    <a:spcPct val="90000"/>
                  </a:lnSpc>
                  <a:defRPr/>
                </a:pPr>
                <a:r>
                  <a:rPr lang="en-US" sz="1266" dirty="0" smtClean="0">
                    <a:latin typeface="Arial" panose="020B0604020202020204" pitchFamily="34" charset="0"/>
                    <a:sym typeface="Arial" panose="020B0604020202020204" pitchFamily="34" charset="0"/>
                  </a:rPr>
                  <a:t>renderable representation</a:t>
                </a:r>
              </a:p>
            </p:txBody>
          </p:sp>
          <p:sp>
            <p:nvSpPr>
              <p:cNvPr id="223249" name="Line 15"/>
              <p:cNvSpPr>
                <a:spLocks noChangeShapeType="1"/>
              </p:cNvSpPr>
              <p:nvPr/>
            </p:nvSpPr>
            <p:spPr bwMode="auto">
              <a:xfrm>
                <a:off x="3889141" y="4420115"/>
                <a:ext cx="0" cy="449157"/>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lIns="0" tIns="0" rIns="0" bIns="0"/>
              <a:lstStyle/>
              <a:p>
                <a:endParaRPr lang="en-US"/>
              </a:p>
            </p:txBody>
          </p:sp>
          <p:sp>
            <p:nvSpPr>
              <p:cNvPr id="17424" name="Rectangle 16"/>
              <p:cNvSpPr>
                <a:spLocks/>
              </p:cNvSpPr>
              <p:nvPr/>
            </p:nvSpPr>
            <p:spPr bwMode="auto">
              <a:xfrm>
                <a:off x="3004733" y="4861848"/>
                <a:ext cx="1768816" cy="489990"/>
              </a:xfrm>
              <a:prstGeom prst="rect">
                <a:avLst/>
              </a:prstGeom>
              <a:noFill/>
              <a:ln w="1905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26789" tIns="26789" rIns="26789" bIns="26789" anchor="ctr" anchorCtr="0"/>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lnSpc>
                    <a:spcPct val="90000"/>
                  </a:lnSpc>
                  <a:defRPr/>
                </a:pPr>
                <a:r>
                  <a:rPr lang="en-US" sz="1266" dirty="0" smtClean="0">
                    <a:latin typeface="Arial" panose="020B0604020202020204" pitchFamily="34" charset="0"/>
                    <a:sym typeface="Arial" panose="020B0604020202020204" pitchFamily="34" charset="0"/>
                  </a:rPr>
                  <a:t>images, video</a:t>
                </a:r>
              </a:p>
            </p:txBody>
          </p:sp>
          <p:sp>
            <p:nvSpPr>
              <p:cNvPr id="17427" name="Rectangle 19"/>
              <p:cNvSpPr>
                <a:spLocks/>
              </p:cNvSpPr>
              <p:nvPr/>
            </p:nvSpPr>
            <p:spPr bwMode="auto">
              <a:xfrm>
                <a:off x="4800600" y="2625343"/>
                <a:ext cx="898150" cy="2709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chemeClr val="tx1"/>
                    </a:solidFill>
                    <a:miter lim="800000"/>
                    <a:headEnd type="none" w="med" len="med"/>
                    <a:tailEnd type="none" w="med" len="med"/>
                  </a14:hiddenLine>
                </a:ext>
              </a:extLst>
            </p:spPr>
            <p:txBody>
              <a:bodyPr lIns="26789" tIns="26789" rIns="26789" bIns="26789" anchor="ctr" anchorCtr="0"/>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spcBef>
                    <a:spcPts val="835"/>
                  </a:spcBef>
                  <a:defRPr/>
                </a:pPr>
                <a:r>
                  <a:rPr lang="en-US" sz="1266" dirty="0" smtClean="0">
                    <a:solidFill>
                      <a:srgbClr val="0200FF"/>
                    </a:solidFill>
                    <a:latin typeface="Arial Italic" panose="020B0604020202090204" pitchFamily="34" charset="0"/>
                    <a:cs typeface="Arial Italic" panose="020B0604020202090204" pitchFamily="34" charset="0"/>
                    <a:sym typeface="Arial Italic" panose="020B0604020202090204" pitchFamily="34" charset="0"/>
                  </a:rPr>
                  <a:t>filtering</a:t>
                </a:r>
              </a:p>
            </p:txBody>
          </p:sp>
          <p:sp>
            <p:nvSpPr>
              <p:cNvPr id="17428" name="Rectangle 20"/>
              <p:cNvSpPr>
                <a:spLocks/>
              </p:cNvSpPr>
              <p:nvPr/>
            </p:nvSpPr>
            <p:spPr bwMode="auto">
              <a:xfrm>
                <a:off x="4800600" y="3429000"/>
                <a:ext cx="1044004" cy="2709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chemeClr val="tx1"/>
                    </a:solidFill>
                    <a:miter lim="800000"/>
                    <a:headEnd type="none" w="med" len="med"/>
                    <a:tailEnd type="none" w="med" len="med"/>
                  </a14:hiddenLine>
                </a:ext>
              </a:extLst>
            </p:spPr>
            <p:txBody>
              <a:bodyPr lIns="26789" tIns="26789" rIns="26789" bIns="26789" anchor="ctr" anchorCtr="0"/>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spcBef>
                    <a:spcPts val="835"/>
                  </a:spcBef>
                  <a:defRPr/>
                </a:pPr>
                <a:r>
                  <a:rPr lang="en-US" sz="1266" smtClean="0">
                    <a:solidFill>
                      <a:srgbClr val="0200FF"/>
                    </a:solidFill>
                    <a:latin typeface="Arial Italic" panose="020B0604020202090204" pitchFamily="34" charset="0"/>
                    <a:cs typeface="Arial Italic" panose="020B0604020202090204" pitchFamily="34" charset="0"/>
                    <a:sym typeface="Arial Italic" panose="020B0604020202090204" pitchFamily="34" charset="0"/>
                  </a:rPr>
                  <a:t>mapping</a:t>
                </a:r>
              </a:p>
            </p:txBody>
          </p:sp>
          <p:sp>
            <p:nvSpPr>
              <p:cNvPr id="17429" name="Rectangle 21"/>
              <p:cNvSpPr>
                <a:spLocks/>
              </p:cNvSpPr>
              <p:nvPr/>
            </p:nvSpPr>
            <p:spPr bwMode="auto">
              <a:xfrm>
                <a:off x="4800600" y="4451668"/>
                <a:ext cx="1191392" cy="2709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chemeClr val="tx1"/>
                    </a:solidFill>
                    <a:miter lim="800000"/>
                    <a:headEnd type="none" w="med" len="med"/>
                    <a:tailEnd type="none" w="med" len="med"/>
                  </a14:hiddenLine>
                </a:ext>
              </a:extLst>
            </p:spPr>
            <p:txBody>
              <a:bodyPr lIns="26789" tIns="26789" rIns="26789" bIns="26789" anchor="ctr" anchorCtr="0"/>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spcBef>
                    <a:spcPts val="835"/>
                  </a:spcBef>
                  <a:defRPr/>
                </a:pPr>
                <a:r>
                  <a:rPr lang="en-US" sz="1266" dirty="0" smtClean="0">
                    <a:solidFill>
                      <a:srgbClr val="0200FF"/>
                    </a:solidFill>
                    <a:latin typeface="Arial Italic" panose="020B0604020202090204" pitchFamily="34" charset="0"/>
                    <a:cs typeface="Arial Italic" panose="020B0604020202090204" pitchFamily="34" charset="0"/>
                    <a:sym typeface="Arial Italic" panose="020B0604020202090204" pitchFamily="34" charset="0"/>
                  </a:rPr>
                  <a:t>rendering</a:t>
                </a:r>
              </a:p>
            </p:txBody>
          </p:sp>
          <p:grpSp>
            <p:nvGrpSpPr>
              <p:cNvPr id="2" name="Group 1"/>
              <p:cNvGrpSpPr/>
              <p:nvPr/>
            </p:nvGrpSpPr>
            <p:grpSpPr>
              <a:xfrm>
                <a:off x="5687192" y="2771776"/>
                <a:ext cx="524431" cy="2141849"/>
                <a:chOff x="5687192" y="2743200"/>
                <a:chExt cx="524431" cy="2141849"/>
              </a:xfrm>
            </p:grpSpPr>
            <p:sp>
              <p:nvSpPr>
                <p:cNvPr id="223260" name="Line 22"/>
                <p:cNvSpPr>
                  <a:spLocks noChangeShapeType="1"/>
                </p:cNvSpPr>
                <p:nvPr/>
              </p:nvSpPr>
              <p:spPr bwMode="auto">
                <a:xfrm>
                  <a:off x="5687192" y="2743200"/>
                  <a:ext cx="524431" cy="0"/>
                </a:xfrm>
                <a:prstGeom prst="line">
                  <a:avLst/>
                </a:prstGeom>
                <a:noFill/>
                <a:ln w="12700">
                  <a:solidFill>
                    <a:schemeClr val="tx1"/>
                  </a:solidFill>
                  <a:round/>
                  <a:headEnd type="triangle" w="med" len="me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223261" name="Line 23"/>
                <p:cNvSpPr>
                  <a:spLocks noChangeShapeType="1"/>
                </p:cNvSpPr>
                <p:nvPr/>
              </p:nvSpPr>
              <p:spPr bwMode="auto">
                <a:xfrm>
                  <a:off x="5687192" y="3547699"/>
                  <a:ext cx="524431" cy="0"/>
                </a:xfrm>
                <a:prstGeom prst="line">
                  <a:avLst/>
                </a:prstGeom>
                <a:noFill/>
                <a:ln w="12700">
                  <a:solidFill>
                    <a:schemeClr val="tx1"/>
                  </a:solidFill>
                  <a:round/>
                  <a:headEnd type="triangle" w="med" len="me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223262" name="Line 24"/>
                <p:cNvSpPr>
                  <a:spLocks noChangeShapeType="1"/>
                </p:cNvSpPr>
                <p:nvPr/>
              </p:nvSpPr>
              <p:spPr bwMode="auto">
                <a:xfrm>
                  <a:off x="5687192" y="4588966"/>
                  <a:ext cx="524431" cy="0"/>
                </a:xfrm>
                <a:prstGeom prst="line">
                  <a:avLst/>
                </a:prstGeom>
                <a:noFill/>
                <a:ln w="12700">
                  <a:solidFill>
                    <a:schemeClr val="tx1"/>
                  </a:solidFill>
                  <a:round/>
                  <a:headEnd type="triangle" w="med" len="me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223263" name="Line 25"/>
                <p:cNvSpPr>
                  <a:spLocks noChangeShapeType="1"/>
                </p:cNvSpPr>
                <p:nvPr/>
              </p:nvSpPr>
              <p:spPr bwMode="auto">
                <a:xfrm>
                  <a:off x="6211623" y="2743200"/>
                  <a:ext cx="0" cy="2141849"/>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0" tIns="0" rIns="0" bIns="0"/>
                <a:lstStyle/>
                <a:p>
                  <a:endParaRPr lang="en-US"/>
                </a:p>
              </p:txBody>
            </p:sp>
          </p:grpSp>
          <p:sp>
            <p:nvSpPr>
              <p:cNvPr id="17435" name="Rectangle 27"/>
              <p:cNvSpPr>
                <a:spLocks/>
              </p:cNvSpPr>
              <p:nvPr/>
            </p:nvSpPr>
            <p:spPr bwMode="auto">
              <a:xfrm>
                <a:off x="5513599" y="4984346"/>
                <a:ext cx="1417975" cy="2709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chemeClr val="tx1"/>
                    </a:solidFill>
                    <a:miter lim="800000"/>
                    <a:headEnd type="none" w="med" len="med"/>
                    <a:tailEnd type="none" w="med" len="med"/>
                  </a14:hiddenLine>
                </a:ext>
              </a:extLst>
            </p:spPr>
            <p:txBody>
              <a:bodyPr lIns="26789" tIns="26789" rIns="26789" bIns="26789" anchor="ctr" anchorCtr="0"/>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spcBef>
                    <a:spcPts val="835"/>
                  </a:spcBef>
                  <a:defRPr/>
                </a:pPr>
                <a:r>
                  <a:rPr lang="en-US" sz="1266" b="1" dirty="0" smtClean="0">
                    <a:latin typeface="Arial Italic" panose="020B0604020202090204" pitchFamily="34" charset="0"/>
                    <a:cs typeface="Arial Italic" panose="020B0604020202090204" pitchFamily="34" charset="0"/>
                    <a:sym typeface="Arial Italic" panose="020B0604020202090204" pitchFamily="34" charset="0"/>
                  </a:rPr>
                  <a:t>interaction</a:t>
                </a:r>
              </a:p>
            </p:txBody>
          </p:sp>
          <p:sp>
            <p:nvSpPr>
              <p:cNvPr id="17436" name="Rectangle 28"/>
              <p:cNvSpPr>
                <a:spLocks/>
              </p:cNvSpPr>
              <p:nvPr/>
            </p:nvSpPr>
            <p:spPr bwMode="auto">
              <a:xfrm>
                <a:off x="6345015" y="1237039"/>
                <a:ext cx="1768815" cy="2709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chemeClr val="tx1"/>
                    </a:solidFill>
                    <a:miter lim="800000"/>
                    <a:headEnd type="none" w="med" len="med"/>
                    <a:tailEnd type="none" w="med" len="med"/>
                  </a14:hiddenLine>
                </a:ext>
              </a:extLst>
            </p:spPr>
            <p:txBody>
              <a:bodyPr lIns="26789" tIns="26789" rIns="26789" bIns="26789" anchor="ctr" anchorCtr="0"/>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spcBef>
                    <a:spcPts val="835"/>
                  </a:spcBef>
                  <a:defRPr/>
                </a:pPr>
                <a:r>
                  <a:rPr lang="en-US" sz="1266" b="1" dirty="0" smtClean="0">
                    <a:latin typeface="Arial Bold Italic" panose="020B0704020202090204" pitchFamily="34" charset="0"/>
                    <a:cs typeface="Arial Bold Italic" panose="020B0704020202090204" pitchFamily="34" charset="0"/>
                    <a:sym typeface="Arial Bold Italic" panose="020B0704020202090204" pitchFamily="34" charset="0"/>
                  </a:rPr>
                  <a:t>data acquisition</a:t>
                </a:r>
              </a:p>
            </p:txBody>
          </p:sp>
        </p:grpSp>
        <p:sp>
          <p:nvSpPr>
            <p:cNvPr id="7" name="TextBox 6"/>
            <p:cNvSpPr txBox="1"/>
            <p:nvPr/>
          </p:nvSpPr>
          <p:spPr>
            <a:xfrm>
              <a:off x="6777813" y="3669268"/>
              <a:ext cx="1317530" cy="738664"/>
            </a:xfrm>
            <a:prstGeom prst="rect">
              <a:avLst/>
            </a:prstGeom>
            <a:solidFill>
              <a:schemeClr val="bg1"/>
            </a:solidFill>
            <a:effectLst>
              <a:outerShdw blurRad="63500" sx="102000" sy="102000" algn="ctr" rotWithShape="0">
                <a:prstClr val="black">
                  <a:alpha val="40000"/>
                </a:prstClr>
              </a:outerShdw>
            </a:effectLst>
          </p:spPr>
          <p:txBody>
            <a:bodyPr wrap="square" rtlCol="0">
              <a:spAutoFit/>
            </a:bodyPr>
            <a:lstStyle/>
            <a:p>
              <a:r>
                <a:rPr lang="en-US" sz="1400" dirty="0" smtClean="0"/>
                <a:t>The Visualization Pipeline</a:t>
              </a:r>
              <a:endParaRPr lang="en-US" sz="1400" dirty="0"/>
            </a:p>
          </p:txBody>
        </p:sp>
      </p:grpSp>
      <p:sp>
        <p:nvSpPr>
          <p:cNvPr id="11" name="Oval 10"/>
          <p:cNvSpPr/>
          <p:nvPr/>
        </p:nvSpPr>
        <p:spPr bwMode="auto">
          <a:xfrm>
            <a:off x="304801" y="761999"/>
            <a:ext cx="8537010" cy="1152487"/>
          </a:xfrm>
          <a:prstGeom prst="ellipse">
            <a:avLst/>
          </a:prstGeom>
          <a:solidFill>
            <a:srgbClr val="FFC000">
              <a:alpha val="50196"/>
            </a:srgbClr>
          </a:solidFill>
          <a:ln w="38100">
            <a:solidFill>
              <a:srgbClr val="FFC000"/>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39" name="Oval 38"/>
          <p:cNvSpPr/>
          <p:nvPr/>
        </p:nvSpPr>
        <p:spPr bwMode="auto">
          <a:xfrm>
            <a:off x="297765" y="5029200"/>
            <a:ext cx="8537010" cy="1152487"/>
          </a:xfrm>
          <a:prstGeom prst="ellipse">
            <a:avLst/>
          </a:prstGeom>
          <a:solidFill>
            <a:srgbClr val="FFC000">
              <a:alpha val="50196"/>
            </a:srgbClr>
          </a:solidFill>
          <a:ln w="38100">
            <a:solidFill>
              <a:srgbClr val="FFC000"/>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none" lIns="91440" tIns="45720" rIns="91440" bIns="45720" numCol="1" rtlCol="0" anchor="ctr" anchorCtr="0" compatLnSpc="1">
            <a:prstTxWarp prst="textNoShape">
              <a:avLst/>
            </a:prstTxWarp>
          </a:bodyPr>
          <a:lstStyle/>
          <a:p>
            <a:endParaRPr lang="en-US" sz="1800">
              <a:solidFill>
                <a:schemeClr val="tx1"/>
              </a:solidFill>
              <a:latin typeface="Arial" pitchFamily="34" charset="0"/>
              <a:cs typeface="Arial" pitchFamily="34" charset="0"/>
            </a:endParaRPr>
          </a:p>
        </p:txBody>
      </p:sp>
      <p:sp>
        <p:nvSpPr>
          <p:cNvPr id="40" name="Oval 39"/>
          <p:cNvSpPr/>
          <p:nvPr/>
        </p:nvSpPr>
        <p:spPr bwMode="auto">
          <a:xfrm>
            <a:off x="304801" y="2183661"/>
            <a:ext cx="8537010" cy="2402569"/>
          </a:xfrm>
          <a:prstGeom prst="ellipse">
            <a:avLst/>
          </a:prstGeom>
          <a:solidFill>
            <a:srgbClr val="92D050">
              <a:alpha val="50196"/>
            </a:srgbClr>
          </a:solidFill>
          <a:ln w="38100">
            <a:solidFill>
              <a:srgbClr val="92D050"/>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none" lIns="91440" tIns="45720" rIns="91440" bIns="45720" numCol="1" rtlCol="0" anchor="ctr" anchorCtr="0" compatLnSpc="1">
            <a:prstTxWarp prst="textNoShape">
              <a:avLst/>
            </a:prstTxWarp>
          </a:bodyPr>
          <a:lstStyle/>
          <a:p>
            <a:endParaRPr lang="en-US" sz="1800">
              <a:solidFill>
                <a:schemeClr val="tx1"/>
              </a:solidFill>
              <a:latin typeface="Arial" pitchFamily="34" charset="0"/>
              <a:cs typeface="Arial" pitchFamily="34" charset="0"/>
            </a:endParaRPr>
          </a:p>
        </p:txBody>
      </p:sp>
      <p:sp>
        <p:nvSpPr>
          <p:cNvPr id="12" name="TextBox 11"/>
          <p:cNvSpPr txBox="1"/>
          <p:nvPr/>
        </p:nvSpPr>
        <p:spPr>
          <a:xfrm>
            <a:off x="1181101" y="1158174"/>
            <a:ext cx="1904998" cy="369332"/>
          </a:xfrm>
          <a:prstGeom prst="rect">
            <a:avLst/>
          </a:prstGeom>
          <a:solidFill>
            <a:srgbClr val="FFC000"/>
          </a:solidFill>
          <a:ln w="38100">
            <a:solidFill>
              <a:schemeClr val="tx1"/>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defPPr>
              <a:defRPr lang="de-DE"/>
            </a:defPPr>
            <a:lvl1pPr marL="0" marR="0" indent="0" defTabSz="914400" eaLnBrk="1" latinLnBrk="0" hangingPunct="1">
              <a:lnSpc>
                <a:spcPct val="100000"/>
              </a:lnSpc>
              <a:buClrTx/>
              <a:buSzTx/>
              <a:buFontTx/>
              <a:buNone/>
              <a:tabLst/>
              <a:defRPr kumimoji="0" sz="1800" b="0" i="0" u="none" strike="noStrike" cap="none" normalizeH="0" baseline="0">
                <a:ln>
                  <a:noFill/>
                </a:ln>
                <a:effectLst/>
                <a:latin typeface="Arial" pitchFamily="34" charset="0"/>
                <a:cs typeface="Arial" pitchFamily="34" charset="0"/>
              </a:defRPr>
            </a:lvl1pPr>
            <a:lvl2pPr>
              <a:defRPr>
                <a:solidFill>
                  <a:schemeClr val="dk1"/>
                </a:solidFill>
                <a:latin typeface="+mn-lt"/>
                <a:cs typeface="+mn-cs"/>
              </a:defRPr>
            </a:lvl2pPr>
            <a:lvl3pPr>
              <a:defRPr>
                <a:solidFill>
                  <a:schemeClr val="dk1"/>
                </a:solidFill>
                <a:latin typeface="+mn-lt"/>
                <a:cs typeface="+mn-cs"/>
              </a:defRPr>
            </a:lvl3pPr>
            <a:lvl4pPr>
              <a:defRPr>
                <a:solidFill>
                  <a:schemeClr val="dk1"/>
                </a:solidFill>
                <a:latin typeface="+mn-lt"/>
                <a:cs typeface="+mn-cs"/>
              </a:defRPr>
            </a:lvl4pPr>
            <a:lvl5pPr>
              <a:defRPr>
                <a:solidFill>
                  <a:schemeClr val="dk1"/>
                </a:solidFill>
                <a:latin typeface="+mn-lt"/>
                <a:cs typeface="+mn-cs"/>
              </a:defRPr>
            </a:lvl5pPr>
            <a:lvl6pPr>
              <a:defRPr>
                <a:solidFill>
                  <a:schemeClr val="dk1"/>
                </a:solidFill>
                <a:latin typeface="+mn-lt"/>
                <a:cs typeface="+mn-cs"/>
              </a:defRPr>
            </a:lvl6pPr>
            <a:lvl7pPr>
              <a:defRPr>
                <a:solidFill>
                  <a:schemeClr val="dk1"/>
                </a:solidFill>
                <a:latin typeface="+mn-lt"/>
                <a:cs typeface="+mn-cs"/>
              </a:defRPr>
            </a:lvl7pPr>
            <a:lvl8pPr>
              <a:defRPr>
                <a:solidFill>
                  <a:schemeClr val="dk1"/>
                </a:solidFill>
                <a:latin typeface="+mn-lt"/>
                <a:cs typeface="+mn-cs"/>
              </a:defRPr>
            </a:lvl8pPr>
            <a:lvl9pPr>
              <a:defRPr>
                <a:solidFill>
                  <a:schemeClr val="dk1"/>
                </a:solidFill>
                <a:latin typeface="+mn-lt"/>
                <a:cs typeface="+mn-cs"/>
              </a:defRPr>
            </a:lvl9pPr>
          </a:lstStyle>
          <a:p>
            <a:r>
              <a:rPr lang="en-US" b="1" dirty="0"/>
              <a:t>Data Aspects</a:t>
            </a:r>
          </a:p>
        </p:txBody>
      </p:sp>
      <p:sp>
        <p:nvSpPr>
          <p:cNvPr id="42" name="TextBox 41"/>
          <p:cNvSpPr txBox="1"/>
          <p:nvPr/>
        </p:nvSpPr>
        <p:spPr>
          <a:xfrm>
            <a:off x="1177583" y="5410200"/>
            <a:ext cx="1912035" cy="369332"/>
          </a:xfrm>
          <a:prstGeom prst="rect">
            <a:avLst/>
          </a:prstGeom>
          <a:solidFill>
            <a:srgbClr val="FFC000"/>
          </a:solidFill>
          <a:ln w="38100">
            <a:solidFill>
              <a:schemeClr val="tx1"/>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defPPr>
              <a:defRPr lang="de-DE"/>
            </a:defPPr>
            <a:lvl1pPr marL="0" marR="0" indent="0" defTabSz="914400" eaLnBrk="1" latinLnBrk="0" hangingPunct="1">
              <a:lnSpc>
                <a:spcPct val="100000"/>
              </a:lnSpc>
              <a:buClrTx/>
              <a:buSzTx/>
              <a:buFontTx/>
              <a:buNone/>
              <a:tabLst/>
              <a:defRPr kumimoji="0" sz="1800" b="0" i="0" u="none" strike="noStrike" cap="none" normalizeH="0" baseline="0">
                <a:ln>
                  <a:noFill/>
                </a:ln>
                <a:effectLst/>
                <a:latin typeface="Arial" pitchFamily="34" charset="0"/>
                <a:cs typeface="Arial" pitchFamily="34" charset="0"/>
              </a:defRPr>
            </a:lvl1pPr>
            <a:lvl2pPr>
              <a:defRPr>
                <a:solidFill>
                  <a:schemeClr val="dk1"/>
                </a:solidFill>
                <a:latin typeface="+mn-lt"/>
                <a:cs typeface="+mn-cs"/>
              </a:defRPr>
            </a:lvl2pPr>
            <a:lvl3pPr>
              <a:defRPr>
                <a:solidFill>
                  <a:schemeClr val="dk1"/>
                </a:solidFill>
                <a:latin typeface="+mn-lt"/>
                <a:cs typeface="+mn-cs"/>
              </a:defRPr>
            </a:lvl3pPr>
            <a:lvl4pPr>
              <a:defRPr>
                <a:solidFill>
                  <a:schemeClr val="dk1"/>
                </a:solidFill>
                <a:latin typeface="+mn-lt"/>
                <a:cs typeface="+mn-cs"/>
              </a:defRPr>
            </a:lvl4pPr>
            <a:lvl5pPr>
              <a:defRPr>
                <a:solidFill>
                  <a:schemeClr val="dk1"/>
                </a:solidFill>
                <a:latin typeface="+mn-lt"/>
                <a:cs typeface="+mn-cs"/>
              </a:defRPr>
            </a:lvl5pPr>
            <a:lvl6pPr>
              <a:defRPr>
                <a:solidFill>
                  <a:schemeClr val="dk1"/>
                </a:solidFill>
                <a:latin typeface="+mn-lt"/>
                <a:cs typeface="+mn-cs"/>
              </a:defRPr>
            </a:lvl6pPr>
            <a:lvl7pPr>
              <a:defRPr>
                <a:solidFill>
                  <a:schemeClr val="dk1"/>
                </a:solidFill>
                <a:latin typeface="+mn-lt"/>
                <a:cs typeface="+mn-cs"/>
              </a:defRPr>
            </a:lvl7pPr>
            <a:lvl8pPr>
              <a:defRPr>
                <a:solidFill>
                  <a:schemeClr val="dk1"/>
                </a:solidFill>
                <a:latin typeface="+mn-lt"/>
                <a:cs typeface="+mn-cs"/>
              </a:defRPr>
            </a:lvl8pPr>
            <a:lvl9pPr>
              <a:defRPr>
                <a:solidFill>
                  <a:schemeClr val="dk1"/>
                </a:solidFill>
                <a:latin typeface="+mn-lt"/>
                <a:cs typeface="+mn-cs"/>
              </a:defRPr>
            </a:lvl9pPr>
          </a:lstStyle>
          <a:p>
            <a:r>
              <a:rPr lang="en-US" b="1" dirty="0" smtClean="0"/>
              <a:t>Human Factors</a:t>
            </a:r>
            <a:endParaRPr lang="en-US" b="1" dirty="0"/>
          </a:p>
        </p:txBody>
      </p:sp>
      <p:sp>
        <p:nvSpPr>
          <p:cNvPr id="43" name="TextBox 42"/>
          <p:cNvSpPr txBox="1"/>
          <p:nvPr/>
        </p:nvSpPr>
        <p:spPr>
          <a:xfrm>
            <a:off x="800100" y="2979225"/>
            <a:ext cx="2667000" cy="855316"/>
          </a:xfrm>
          <a:prstGeom prst="rect">
            <a:avLst/>
          </a:prstGeom>
          <a:solidFill>
            <a:srgbClr val="92D050"/>
          </a:solidFill>
          <a:ln w="38100">
            <a:solidFill>
              <a:schemeClr val="tx1"/>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defPPr>
              <a:defRPr lang="de-DE"/>
            </a:defPPr>
            <a:lvl1pPr marL="0" marR="0" indent="0" defTabSz="914400" eaLnBrk="1" latinLnBrk="0" hangingPunct="1">
              <a:lnSpc>
                <a:spcPct val="100000"/>
              </a:lnSpc>
              <a:buClrTx/>
              <a:buSzTx/>
              <a:buFontTx/>
              <a:buNone/>
              <a:tabLst/>
              <a:defRPr kumimoji="0" sz="1800" b="0" i="0" u="none" strike="noStrike" cap="none" normalizeH="0" baseline="0">
                <a:ln>
                  <a:noFill/>
                </a:ln>
                <a:effectLst/>
                <a:latin typeface="Arial" pitchFamily="34" charset="0"/>
                <a:cs typeface="Arial" pitchFamily="34" charset="0"/>
              </a:defRPr>
            </a:lvl1pPr>
            <a:lvl2pPr>
              <a:defRPr>
                <a:solidFill>
                  <a:schemeClr val="dk1"/>
                </a:solidFill>
                <a:latin typeface="+mn-lt"/>
                <a:cs typeface="+mn-cs"/>
              </a:defRPr>
            </a:lvl2pPr>
            <a:lvl3pPr>
              <a:defRPr>
                <a:solidFill>
                  <a:schemeClr val="dk1"/>
                </a:solidFill>
                <a:latin typeface="+mn-lt"/>
                <a:cs typeface="+mn-cs"/>
              </a:defRPr>
            </a:lvl3pPr>
            <a:lvl4pPr>
              <a:defRPr>
                <a:solidFill>
                  <a:schemeClr val="dk1"/>
                </a:solidFill>
                <a:latin typeface="+mn-lt"/>
                <a:cs typeface="+mn-cs"/>
              </a:defRPr>
            </a:lvl4pPr>
            <a:lvl5pPr>
              <a:defRPr>
                <a:solidFill>
                  <a:schemeClr val="dk1"/>
                </a:solidFill>
                <a:latin typeface="+mn-lt"/>
                <a:cs typeface="+mn-cs"/>
              </a:defRPr>
            </a:lvl5pPr>
            <a:lvl6pPr>
              <a:defRPr>
                <a:solidFill>
                  <a:schemeClr val="dk1"/>
                </a:solidFill>
                <a:latin typeface="+mn-lt"/>
                <a:cs typeface="+mn-cs"/>
              </a:defRPr>
            </a:lvl6pPr>
            <a:lvl7pPr>
              <a:defRPr>
                <a:solidFill>
                  <a:schemeClr val="dk1"/>
                </a:solidFill>
                <a:latin typeface="+mn-lt"/>
                <a:cs typeface="+mn-cs"/>
              </a:defRPr>
            </a:lvl7pPr>
            <a:lvl8pPr>
              <a:defRPr>
                <a:solidFill>
                  <a:schemeClr val="dk1"/>
                </a:solidFill>
                <a:latin typeface="+mn-lt"/>
                <a:cs typeface="+mn-cs"/>
              </a:defRPr>
            </a:lvl8pPr>
            <a:lvl9pPr>
              <a:defRPr>
                <a:solidFill>
                  <a:schemeClr val="dk1"/>
                </a:solidFill>
                <a:latin typeface="+mn-lt"/>
                <a:cs typeface="+mn-cs"/>
              </a:defRPr>
            </a:lvl9pPr>
          </a:lstStyle>
          <a:p>
            <a:r>
              <a:rPr lang="en-US" b="1" dirty="0" smtClean="0"/>
              <a:t>Visualization Methods</a:t>
            </a:r>
          </a:p>
          <a:p>
            <a:r>
              <a:rPr lang="en-US" i="1" dirty="0" smtClean="0"/>
              <a:t>(focus of the class)</a:t>
            </a:r>
          </a:p>
        </p:txBody>
      </p:sp>
    </p:spTree>
    <p:extLst>
      <p:ext uri="{BB962C8B-B14F-4D97-AF65-F5344CB8AC3E}">
        <p14:creationId xmlns:p14="http://schemas.microsoft.com/office/powerpoint/2010/main" val="1223205246"/>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3"/>
                                        </p:tgtEl>
                                        <p:attrNameLst>
                                          <p:attrName>style.visibility</p:attrName>
                                        </p:attrNameLst>
                                      </p:cBhvr>
                                      <p:to>
                                        <p:strVal val="visible"/>
                                      </p:to>
                                    </p:set>
                                    <p:animEffect transition="in" filter="fade">
                                      <p:cBhvr>
                                        <p:cTn id="11" dur="500"/>
                                        <p:tgtEl>
                                          <p:spTgt spid="43"/>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42"/>
                                        </p:tgtEl>
                                        <p:attrNameLst>
                                          <p:attrName>style.visibility</p:attrName>
                                        </p:attrNameLst>
                                      </p:cBhvr>
                                      <p:to>
                                        <p:strVal val="visible"/>
                                      </p:to>
                                    </p:set>
                                    <p:animEffect transition="in" filter="fade">
                                      <p:cBhvr>
                                        <p:cTn id="24" dur="500"/>
                                        <p:tgtEl>
                                          <p:spTgt spid="42"/>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9"/>
                                        </p:tgtEl>
                                        <p:attrNameLst>
                                          <p:attrName>style.visibility</p:attrName>
                                        </p:attrNameLst>
                                      </p:cBhvr>
                                      <p:to>
                                        <p:strVal val="visible"/>
                                      </p:to>
                                    </p:set>
                                    <p:animEffect transition="in" filter="fade">
                                      <p:cBhvr>
                                        <p:cTn id="27"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39" grpId="0" animBg="1"/>
      <p:bldP spid="40" grpId="0" animBg="1"/>
      <p:bldP spid="12" grpId="0" animBg="1"/>
      <p:bldP spid="42" grpId="0" animBg="1"/>
      <p:bldP spid="43"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2306" name="Rectangle 2"/>
          <p:cNvSpPr>
            <a:spLocks noGrp="1" noChangeArrowheads="1"/>
          </p:cNvSpPr>
          <p:nvPr>
            <p:ph type="ctrTitle"/>
          </p:nvPr>
        </p:nvSpPr>
        <p:spPr/>
        <p:txBody>
          <a:bodyPr/>
          <a:lstStyle/>
          <a:p>
            <a:r>
              <a:rPr lang="en-US" dirty="0"/>
              <a:t>Human Factors in Visualization</a:t>
            </a:r>
            <a:endParaRPr lang="de-DE" dirty="0"/>
          </a:p>
        </p:txBody>
      </p:sp>
      <p:sp>
        <p:nvSpPr>
          <p:cNvPr id="482307" name="Rectangle 3"/>
          <p:cNvSpPr>
            <a:spLocks noGrp="1" noChangeArrowheads="1"/>
          </p:cNvSpPr>
          <p:nvPr>
            <p:ph type="subTitle" idx="1"/>
          </p:nvPr>
        </p:nvSpPr>
        <p:spPr/>
        <p:txBody>
          <a:bodyPr/>
          <a:lstStyle/>
          <a:p>
            <a:endParaRPr lang="en-US"/>
          </a:p>
        </p:txBody>
      </p:sp>
    </p:spTree>
    <p:extLst>
      <p:ext uri="{BB962C8B-B14F-4D97-AF65-F5344CB8AC3E}">
        <p14:creationId xmlns:p14="http://schemas.microsoft.com/office/powerpoint/2010/main" val="119103884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1921"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031" y="1357313"/>
            <a:ext cx="8635008" cy="41344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
        <p:nvSpPr>
          <p:cNvPr id="81922" name="Rectangle 2"/>
          <p:cNvSpPr>
            <a:spLocks/>
          </p:cNvSpPr>
          <p:nvPr/>
        </p:nvSpPr>
        <p:spPr bwMode="auto">
          <a:xfrm>
            <a:off x="17859" y="5715000"/>
            <a:ext cx="9126141" cy="3750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26788" tIns="26788" rIns="26788" bIns="26788" anchor="ct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altLang="en-US" sz="2200" b="1" dirty="0">
                <a:solidFill>
                  <a:srgbClr val="FF0500"/>
                </a:solidFill>
                <a:ea typeface="Gill Sans" charset="0"/>
                <a:cs typeface="Gill Sans" charset="0"/>
              </a:rPr>
              <a:t>„This is Van </a:t>
            </a:r>
            <a:r>
              <a:rPr lang="en-US" altLang="en-US" sz="2200" b="1" dirty="0" smtClean="0">
                <a:solidFill>
                  <a:srgbClr val="FF0500"/>
                </a:solidFill>
                <a:ea typeface="Gill Sans" charset="0"/>
                <a:cs typeface="Gill Sans" charset="0"/>
              </a:rPr>
              <a:t>Gogh’s </a:t>
            </a:r>
            <a:r>
              <a:rPr lang="en-US" altLang="en-US" sz="2200" b="1" dirty="0">
                <a:solidFill>
                  <a:srgbClr val="FF0500"/>
                </a:solidFill>
                <a:ea typeface="Gill Sans" charset="0"/>
                <a:cs typeface="Gill Sans" charset="0"/>
              </a:rPr>
              <a:t>last painting before he committed suicide.“</a:t>
            </a:r>
          </a:p>
        </p:txBody>
      </p:sp>
    </p:spTree>
    <p:extLst>
      <p:ext uri="{BB962C8B-B14F-4D97-AF65-F5344CB8AC3E}">
        <p14:creationId xmlns:p14="http://schemas.microsoft.com/office/powerpoint/2010/main" val="15523696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1922"/>
                                        </p:tgtEl>
                                        <p:attrNameLst>
                                          <p:attrName>style.visibility</p:attrName>
                                        </p:attrNameLst>
                                      </p:cBhvr>
                                      <p:to>
                                        <p:strVal val="visible"/>
                                      </p:to>
                                    </p:set>
                                    <p:animEffect transition="in" filter="fade">
                                      <p:cBhvr>
                                        <p:cTn id="7" dur="500"/>
                                        <p:tgtEl>
                                          <p:spTgt spid="819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22"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BDBDB5"/>
        </a:solidFill>
        <a:effectLst/>
      </p:bgPr>
    </p:bg>
    <p:spTree>
      <p:nvGrpSpPr>
        <p:cNvPr id="1" name=""/>
        <p:cNvGrpSpPr/>
        <p:nvPr/>
      </p:nvGrpSpPr>
      <p:grpSpPr>
        <a:xfrm>
          <a:off x="0" y="0"/>
          <a:ext cx="0" cy="0"/>
          <a:chOff x="0" y="0"/>
          <a:chExt cx="0" cy="0"/>
        </a:xfrm>
      </p:grpSpPr>
      <p:pic>
        <p:nvPicPr>
          <p:cNvPr id="839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76200"/>
            <a:ext cx="8677424" cy="6831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Tree>
    <p:extLst>
      <p:ext uri="{BB962C8B-B14F-4D97-AF65-F5344CB8AC3E}">
        <p14:creationId xmlns:p14="http://schemas.microsoft.com/office/powerpoint/2010/main" val="15608887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Color Blindness</a:t>
            </a:r>
            <a:endParaRPr lang="en-US" dirty="0"/>
          </a:p>
        </p:txBody>
      </p:sp>
      <p:pic>
        <p:nvPicPr>
          <p:cNvPr id="445443" name="Picture 3" descr="D:\Projekte\Vorlesungen\2013 WS Visualization and Data Analysis\Lectures\Lecture02\Ishihara_9.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56519" y="-228600"/>
            <a:ext cx="6430962" cy="643096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659220" y="5486400"/>
            <a:ext cx="7825560" cy="954107"/>
          </a:xfrm>
          <a:prstGeom prst="rect">
            <a:avLst/>
          </a:prstGeom>
          <a:noFill/>
        </p:spPr>
        <p:txBody>
          <a:bodyPr wrap="square" rtlCol="0">
            <a:spAutoFit/>
          </a:bodyPr>
          <a:lstStyle/>
          <a:p>
            <a:r>
              <a:rPr lang="en-US" sz="1400" dirty="0" smtClean="0"/>
              <a:t>The </a:t>
            </a:r>
            <a:r>
              <a:rPr lang="en-US" sz="1400" dirty="0"/>
              <a:t>numeral "74" should be clearly visible to viewers with normal color </a:t>
            </a:r>
            <a:r>
              <a:rPr lang="en-US" sz="1400" dirty="0" smtClean="0"/>
              <a:t>vision.</a:t>
            </a:r>
          </a:p>
          <a:p>
            <a:r>
              <a:rPr lang="en-US" sz="1400" dirty="0" smtClean="0"/>
              <a:t>Viewers </a:t>
            </a:r>
            <a:r>
              <a:rPr lang="en-US" sz="1400" dirty="0"/>
              <a:t>with </a:t>
            </a:r>
            <a:r>
              <a:rPr lang="en-US" sz="1400" dirty="0" err="1"/>
              <a:t>dichromacy</a:t>
            </a:r>
            <a:r>
              <a:rPr lang="en-US" sz="1400" dirty="0"/>
              <a:t> or anomalous </a:t>
            </a:r>
            <a:r>
              <a:rPr lang="en-US" sz="1400" dirty="0" err="1"/>
              <a:t>trichromacy</a:t>
            </a:r>
            <a:r>
              <a:rPr lang="en-US" sz="1400" dirty="0"/>
              <a:t> may read it as "</a:t>
            </a:r>
            <a:r>
              <a:rPr lang="en-US" sz="1400" dirty="0" smtClean="0"/>
              <a:t>21“.</a:t>
            </a:r>
          </a:p>
          <a:p>
            <a:r>
              <a:rPr lang="en-US" sz="1400" dirty="0" smtClean="0"/>
              <a:t>Viewers </a:t>
            </a:r>
            <a:r>
              <a:rPr lang="en-US" sz="1400" dirty="0"/>
              <a:t>with </a:t>
            </a:r>
            <a:r>
              <a:rPr lang="en-US" sz="1400" dirty="0" err="1"/>
              <a:t>achromatopsia</a:t>
            </a:r>
            <a:r>
              <a:rPr lang="en-US" sz="1400" dirty="0"/>
              <a:t> may not see </a:t>
            </a:r>
            <a:r>
              <a:rPr lang="en-US" sz="1400" dirty="0" smtClean="0"/>
              <a:t>numbers.</a:t>
            </a:r>
          </a:p>
          <a:p>
            <a:r>
              <a:rPr lang="en-US" sz="1400" dirty="0" smtClean="0"/>
              <a:t>From </a:t>
            </a:r>
            <a:r>
              <a:rPr lang="en-US" sz="1400" dirty="0"/>
              <a:t>http://en.wikipedia.org/wiki/Color_blindness</a:t>
            </a:r>
          </a:p>
        </p:txBody>
      </p:sp>
    </p:spTree>
    <p:extLst>
      <p:ext uri="{BB962C8B-B14F-4D97-AF65-F5344CB8AC3E}">
        <p14:creationId xmlns:p14="http://schemas.microsoft.com/office/powerpoint/2010/main" val="966881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2265"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9091" y="1524000"/>
            <a:ext cx="7065818" cy="3886200"/>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50800">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52268" name="Rectangle 12"/>
          <p:cNvSpPr>
            <a:spLocks noGrp="1" noChangeArrowheads="1"/>
          </p:cNvSpPr>
          <p:nvPr>
            <p:ph type="title"/>
          </p:nvPr>
        </p:nvSpPr>
        <p:spPr/>
        <p:txBody>
          <a:bodyPr/>
          <a:lstStyle/>
          <a:p>
            <a:r>
              <a:rPr lang="en-US" dirty="0" smtClean="0"/>
              <a:t>Color Perception</a:t>
            </a:r>
            <a:endParaRPr lang="en-US" dirty="0"/>
          </a:p>
        </p:txBody>
      </p:sp>
      <p:sp>
        <p:nvSpPr>
          <p:cNvPr id="352269" name="Rectangle 13"/>
          <p:cNvSpPr>
            <a:spLocks noGrp="1" noChangeArrowheads="1"/>
          </p:cNvSpPr>
          <p:nvPr>
            <p:ph idx="1"/>
          </p:nvPr>
        </p:nvSpPr>
        <p:spPr/>
        <p:txBody>
          <a:bodyPr/>
          <a:lstStyle/>
          <a:p>
            <a:r>
              <a:rPr lang="en-US" sz="2000" dirty="0" smtClean="0"/>
              <a:t>Colors </a:t>
            </a:r>
            <a:r>
              <a:rPr lang="en-US" sz="2000" dirty="0"/>
              <a:t>are perceived in the following way:</a:t>
            </a:r>
            <a:endParaRPr lang="de-DE" sz="2000" dirty="0"/>
          </a:p>
        </p:txBody>
      </p:sp>
      <p:sp>
        <p:nvSpPr>
          <p:cNvPr id="2" name="Rectangle 1"/>
          <p:cNvSpPr/>
          <p:nvPr/>
        </p:nvSpPr>
        <p:spPr bwMode="auto">
          <a:xfrm>
            <a:off x="2743200" y="3467100"/>
            <a:ext cx="5257800" cy="266700"/>
          </a:xfrm>
          <a:prstGeom prst="rect">
            <a:avLst/>
          </a:prstGeom>
          <a:solidFill>
            <a:schemeClr val="bg1"/>
          </a:solidFill>
          <a:ln w="12700" cap="flat" cmpd="sng" algn="ctr">
            <a:noFill/>
            <a:prstDash val="solid"/>
            <a:round/>
            <a:headEnd type="none" w="med" len="med"/>
            <a:tailEnd type="none" w="med" len="med"/>
          </a:ln>
          <a:effectLst>
            <a:outerShdw blurRad="63500" sx="102000" sy="102000" algn="ctr"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6" name="Rectangle 5"/>
          <p:cNvSpPr/>
          <p:nvPr/>
        </p:nvSpPr>
        <p:spPr bwMode="auto">
          <a:xfrm>
            <a:off x="2743200" y="2743200"/>
            <a:ext cx="5257800" cy="533400"/>
          </a:xfrm>
          <a:prstGeom prst="rect">
            <a:avLst/>
          </a:prstGeom>
          <a:solidFill>
            <a:schemeClr val="bg1"/>
          </a:solidFill>
          <a:ln w="12700" cap="flat" cmpd="sng" algn="ctr">
            <a:noFill/>
            <a:prstDash val="solid"/>
            <a:round/>
            <a:headEnd type="none" w="med" len="med"/>
            <a:tailEnd type="none" w="med" len="med"/>
          </a:ln>
          <a:effectLst>
            <a:outerShdw blurRad="63500" sx="102000" sy="102000" algn="ctr"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Tree>
    <p:extLst>
      <p:ext uri="{BB962C8B-B14F-4D97-AF65-F5344CB8AC3E}">
        <p14:creationId xmlns:p14="http://schemas.microsoft.com/office/powerpoint/2010/main" val="3734307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2"/>
                                        </p:tgtEl>
                                      </p:cBhvr>
                                    </p:animEffect>
                                    <p:set>
                                      <p:cBhvr>
                                        <p:cTn id="7" dur="1" fill="hold">
                                          <p:stCondLst>
                                            <p:cond delay="499"/>
                                          </p:stCondLst>
                                        </p:cTn>
                                        <p:tgtEl>
                                          <p:spTgt spid="2"/>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6"/>
                                        </p:tgtEl>
                                      </p:cBhvr>
                                    </p:animEffect>
                                    <p:set>
                                      <p:cBhvr>
                                        <p:cTn id="12"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4" name="Rectangle 4"/>
          <p:cNvSpPr>
            <a:spLocks noGrp="1" noChangeArrowheads="1"/>
          </p:cNvSpPr>
          <p:nvPr>
            <p:ph type="ctrTitle"/>
          </p:nvPr>
        </p:nvSpPr>
        <p:spPr/>
        <p:txBody>
          <a:bodyPr/>
          <a:lstStyle/>
          <a:p>
            <a:r>
              <a:rPr lang="en-US" altLang="en-US"/>
              <a:t>The Visualization Pipeline</a:t>
            </a:r>
            <a:endParaRPr lang="de-DE" altLang="en-US"/>
          </a:p>
        </p:txBody>
      </p:sp>
      <p:sp>
        <p:nvSpPr>
          <p:cNvPr id="179205" name="Rectangle 5"/>
          <p:cNvSpPr>
            <a:spLocks noGrp="1" noChangeArrowheads="1"/>
          </p:cNvSpPr>
          <p:nvPr>
            <p:ph type="subTitle" idx="1"/>
          </p:nvPr>
        </p:nvSpPr>
        <p:spPr/>
        <p:txBody>
          <a:bodyPr/>
          <a:lstStyle/>
          <a:p>
            <a:endParaRPr lang="en-US" altLang="en-US"/>
          </a:p>
        </p:txBody>
      </p:sp>
    </p:spTree>
    <p:extLst>
      <p:ext uri="{BB962C8B-B14F-4D97-AF65-F5344CB8AC3E}">
        <p14:creationId xmlns:p14="http://schemas.microsoft.com/office/powerpoint/2010/main" val="424413896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2265"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9091" y="1524000"/>
            <a:ext cx="7065818" cy="3886200"/>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50800">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52268" name="Rectangle 12"/>
          <p:cNvSpPr>
            <a:spLocks noGrp="1" noChangeArrowheads="1"/>
          </p:cNvSpPr>
          <p:nvPr>
            <p:ph type="title"/>
          </p:nvPr>
        </p:nvSpPr>
        <p:spPr/>
        <p:txBody>
          <a:bodyPr/>
          <a:lstStyle/>
          <a:p>
            <a:r>
              <a:rPr lang="en-US" dirty="0" smtClean="0"/>
              <a:t>Color Perception</a:t>
            </a:r>
            <a:endParaRPr lang="en-US" dirty="0"/>
          </a:p>
        </p:txBody>
      </p:sp>
      <p:sp>
        <p:nvSpPr>
          <p:cNvPr id="352269" name="Rectangle 13"/>
          <p:cNvSpPr>
            <a:spLocks noGrp="1" noChangeArrowheads="1"/>
          </p:cNvSpPr>
          <p:nvPr>
            <p:ph idx="1"/>
          </p:nvPr>
        </p:nvSpPr>
        <p:spPr/>
        <p:txBody>
          <a:bodyPr/>
          <a:lstStyle/>
          <a:p>
            <a:r>
              <a:rPr lang="en-US" sz="2000" dirty="0" smtClean="0"/>
              <a:t>Colors </a:t>
            </a:r>
            <a:r>
              <a:rPr lang="en-US" sz="2000" dirty="0"/>
              <a:t>are perceived in the following way:</a:t>
            </a:r>
            <a:endParaRPr lang="de-DE" sz="2000" dirty="0"/>
          </a:p>
        </p:txBody>
      </p:sp>
    </p:spTree>
    <p:extLst>
      <p:ext uri="{BB962C8B-B14F-4D97-AF65-F5344CB8AC3E}">
        <p14:creationId xmlns:p14="http://schemas.microsoft.com/office/powerpoint/2010/main" val="424054716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3335" name="Rectangle 7"/>
          <p:cNvSpPr>
            <a:spLocks noGrp="1" noChangeArrowheads="1"/>
          </p:cNvSpPr>
          <p:nvPr>
            <p:ph type="title"/>
          </p:nvPr>
        </p:nvSpPr>
        <p:spPr/>
        <p:txBody>
          <a:bodyPr/>
          <a:lstStyle/>
          <a:p>
            <a:r>
              <a:rPr lang="de-DE"/>
              <a:t>Human Factors in Visualization</a:t>
            </a:r>
          </a:p>
        </p:txBody>
      </p:sp>
      <p:sp>
        <p:nvSpPr>
          <p:cNvPr id="483334" name="Rectangle 6"/>
          <p:cNvSpPr>
            <a:spLocks noGrp="1" noChangeArrowheads="1"/>
          </p:cNvSpPr>
          <p:nvPr>
            <p:ph type="body" sz="half" idx="1"/>
          </p:nvPr>
        </p:nvSpPr>
        <p:spPr>
          <a:xfrm>
            <a:off x="250825" y="549275"/>
            <a:ext cx="3863975" cy="5759450"/>
          </a:xfrm>
        </p:spPr>
        <p:txBody>
          <a:bodyPr/>
          <a:lstStyle/>
          <a:p>
            <a:r>
              <a:rPr lang="en-US" sz="2000"/>
              <a:t>Bertin identifies 7 graphical primitives from which the images are built (6 + color = value, hue, saturation):</a:t>
            </a:r>
            <a:endParaRPr lang="de-DE" sz="2000"/>
          </a:p>
        </p:txBody>
      </p:sp>
      <p:graphicFrame>
        <p:nvGraphicFramePr>
          <p:cNvPr id="483336" name="Object 8"/>
          <p:cNvGraphicFramePr>
            <a:graphicFrameLocks noGrp="1" noChangeAspect="1"/>
          </p:cNvGraphicFramePr>
          <p:nvPr>
            <p:ph sz="half" idx="2"/>
          </p:nvPr>
        </p:nvGraphicFramePr>
        <p:xfrm>
          <a:off x="4381500" y="990600"/>
          <a:ext cx="4435475" cy="5257800"/>
        </p:xfrm>
        <a:graphic>
          <a:graphicData uri="http://schemas.openxmlformats.org/presentationml/2006/ole">
            <mc:AlternateContent xmlns:mc="http://schemas.openxmlformats.org/markup-compatibility/2006">
              <mc:Choice xmlns:v="urn:schemas-microsoft-com:vml" Requires="v">
                <p:oleObj spid="_x0000_s443428" r:id="rId3" imgW="4168140" imgH="4942332" progId="Word.Picture.8">
                  <p:embed/>
                </p:oleObj>
              </mc:Choice>
              <mc:Fallback>
                <p:oleObj r:id="rId3" imgW="4168140" imgH="4942332" progId="Word.Picture.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81500" y="990600"/>
                        <a:ext cx="4435475" cy="5257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198997175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85385" name="Rectangle 9"/>
          <p:cNvSpPr>
            <a:spLocks noGrp="1" noChangeArrowheads="1"/>
          </p:cNvSpPr>
          <p:nvPr>
            <p:ph type="title"/>
          </p:nvPr>
        </p:nvSpPr>
        <p:spPr/>
        <p:txBody>
          <a:bodyPr/>
          <a:lstStyle/>
          <a:p>
            <a:r>
              <a:rPr lang="de-DE"/>
              <a:t>Human Factors in Visualization</a:t>
            </a:r>
          </a:p>
        </p:txBody>
      </p:sp>
      <p:sp>
        <p:nvSpPr>
          <p:cNvPr id="485386" name="Rectangle 10"/>
          <p:cNvSpPr>
            <a:spLocks noGrp="1" noChangeArrowheads="1"/>
          </p:cNvSpPr>
          <p:nvPr>
            <p:ph idx="1"/>
          </p:nvPr>
        </p:nvSpPr>
        <p:spPr/>
        <p:txBody>
          <a:bodyPr/>
          <a:lstStyle/>
          <a:p>
            <a:r>
              <a:rPr lang="en-US" dirty="0"/>
              <a:t>There is a variety of case studies about the perception of these primitives.</a:t>
            </a:r>
            <a:endParaRPr lang="de-DE" dirty="0"/>
          </a:p>
          <a:p>
            <a:r>
              <a:rPr lang="en-US" dirty="0"/>
              <a:t>Here: a few more statements from T. Koop´s masters thesis, (TH-Darmstadt):</a:t>
            </a:r>
            <a:endParaRPr lang="de-DE" dirty="0"/>
          </a:p>
          <a:p>
            <a:r>
              <a:rPr lang="en-US" b="1" dirty="0"/>
              <a:t>Size:</a:t>
            </a:r>
          </a:p>
          <a:p>
            <a:pPr lvl="1"/>
            <a:r>
              <a:rPr lang="en-US" dirty="0"/>
              <a:t>Human eye can distinguish up to 20 different sizes using a ratio of 1:10 between the smallest and the biggest size.</a:t>
            </a:r>
            <a:endParaRPr lang="de-DE" dirty="0"/>
          </a:p>
          <a:p>
            <a:pPr lvl="1"/>
            <a:r>
              <a:rPr lang="en-US" dirty="0"/>
              <a:t>Differences in size are better perceived for dark surfaces.</a:t>
            </a:r>
            <a:endParaRPr lang="de-DE" dirty="0"/>
          </a:p>
          <a:p>
            <a:r>
              <a:rPr lang="en-US" b="1" dirty="0"/>
              <a:t>Brightness:</a:t>
            </a:r>
            <a:endParaRPr lang="de-DE" b="1" dirty="0"/>
          </a:p>
          <a:p>
            <a:pPr lvl="1"/>
            <a:r>
              <a:rPr lang="en-US" dirty="0"/>
              <a:t>Human eye can distinguish between 60 – 70 gray levels.</a:t>
            </a:r>
            <a:endParaRPr lang="de-DE" dirty="0"/>
          </a:p>
          <a:p>
            <a:pPr lvl="1"/>
            <a:r>
              <a:rPr lang="en-US" dirty="0"/>
              <a:t>For representing nominal data only 5 – 6 levels should be used.</a:t>
            </a:r>
            <a:endParaRPr lang="de-DE" dirty="0"/>
          </a:p>
        </p:txBody>
      </p:sp>
    </p:spTree>
    <p:extLst>
      <p:ext uri="{BB962C8B-B14F-4D97-AF65-F5344CB8AC3E}">
        <p14:creationId xmlns:p14="http://schemas.microsoft.com/office/powerpoint/2010/main" val="8452998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86409" name="Rectangle 9"/>
          <p:cNvSpPr>
            <a:spLocks noGrp="1" noChangeArrowheads="1"/>
          </p:cNvSpPr>
          <p:nvPr>
            <p:ph type="title"/>
          </p:nvPr>
        </p:nvSpPr>
        <p:spPr/>
        <p:txBody>
          <a:bodyPr/>
          <a:lstStyle/>
          <a:p>
            <a:r>
              <a:rPr lang="de-DE"/>
              <a:t>Human Factors in Visualization</a:t>
            </a:r>
          </a:p>
        </p:txBody>
      </p:sp>
      <p:sp>
        <p:nvSpPr>
          <p:cNvPr id="486410" name="Rectangle 10"/>
          <p:cNvSpPr>
            <a:spLocks noGrp="1" noChangeArrowheads="1"/>
          </p:cNvSpPr>
          <p:nvPr>
            <p:ph idx="1"/>
          </p:nvPr>
        </p:nvSpPr>
        <p:spPr/>
        <p:txBody>
          <a:bodyPr/>
          <a:lstStyle/>
          <a:p>
            <a:r>
              <a:rPr lang="en-US" b="1" dirty="0"/>
              <a:t>Color:</a:t>
            </a:r>
            <a:endParaRPr lang="de-DE" b="1" dirty="0"/>
          </a:p>
          <a:p>
            <a:pPr lvl="1"/>
            <a:r>
              <a:rPr lang="en-US" dirty="0"/>
              <a:t>Perception of colors should be considered (</a:t>
            </a:r>
            <a:r>
              <a:rPr lang="en-US" dirty="0">
                <a:sym typeface="Wingdings" pitchFamily="2" charset="2"/>
              </a:rPr>
              <a:t> see Mapping</a:t>
            </a:r>
            <a:r>
              <a:rPr lang="en-US" dirty="0"/>
              <a:t>)</a:t>
            </a:r>
          </a:p>
          <a:p>
            <a:pPr lvl="1"/>
            <a:r>
              <a:rPr lang="en-US" dirty="0"/>
              <a:t>Number of distinguishable color levels relates directly to the size of the colored surface.  </a:t>
            </a:r>
            <a:endParaRPr lang="de-DE" dirty="0"/>
          </a:p>
          <a:p>
            <a:pPr lvl="1"/>
            <a:r>
              <a:rPr lang="en-US" dirty="0"/>
              <a:t>Diameter should be at least 1.5 mm to perceive color differences.</a:t>
            </a:r>
          </a:p>
          <a:p>
            <a:pPr lvl="1"/>
            <a:r>
              <a:rPr lang="en-US" dirty="0"/>
              <a:t>Color perception also depends on the adjacent </a:t>
            </a:r>
            <a:r>
              <a:rPr lang="en-US" dirty="0" smtClean="0"/>
              <a:t>colors (color bleeding).</a:t>
            </a:r>
            <a:endParaRPr lang="en-US" dirty="0"/>
          </a:p>
          <a:p>
            <a:pPr lvl="1"/>
            <a:endParaRPr lang="de-DE" dirty="0"/>
          </a:p>
          <a:p>
            <a:r>
              <a:rPr lang="en-US" b="1" dirty="0"/>
              <a:t>Saturation:</a:t>
            </a:r>
            <a:endParaRPr lang="de-DE" b="1" dirty="0"/>
          </a:p>
          <a:p>
            <a:pPr lvl="1"/>
            <a:r>
              <a:rPr lang="en-US" dirty="0"/>
              <a:t>Selecting property is best for pure (fully saturated) colors. Pure colors should be used for small surfaces which represent extreme values. </a:t>
            </a:r>
            <a:endParaRPr lang="de-DE" dirty="0"/>
          </a:p>
          <a:p>
            <a:pPr lvl="1"/>
            <a:r>
              <a:rPr lang="en-US" dirty="0"/>
              <a:t>Saturation differences are harder to perceive than brightness differences.</a:t>
            </a:r>
            <a:endParaRPr lang="de-DE" dirty="0"/>
          </a:p>
        </p:txBody>
      </p:sp>
    </p:spTree>
    <p:extLst>
      <p:ext uri="{BB962C8B-B14F-4D97-AF65-F5344CB8AC3E}">
        <p14:creationId xmlns:p14="http://schemas.microsoft.com/office/powerpoint/2010/main" val="40863852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87434" name="Rectangle 10"/>
          <p:cNvSpPr>
            <a:spLocks noGrp="1" noChangeArrowheads="1"/>
          </p:cNvSpPr>
          <p:nvPr>
            <p:ph type="title"/>
          </p:nvPr>
        </p:nvSpPr>
        <p:spPr/>
        <p:txBody>
          <a:bodyPr/>
          <a:lstStyle/>
          <a:p>
            <a:r>
              <a:rPr lang="de-DE"/>
              <a:t>Human Factors in Visualization</a:t>
            </a:r>
          </a:p>
        </p:txBody>
      </p:sp>
      <p:sp>
        <p:nvSpPr>
          <p:cNvPr id="487435" name="Rectangle 11"/>
          <p:cNvSpPr>
            <a:spLocks noGrp="1" noChangeArrowheads="1"/>
          </p:cNvSpPr>
          <p:nvPr>
            <p:ph idx="1"/>
          </p:nvPr>
        </p:nvSpPr>
        <p:spPr/>
        <p:txBody>
          <a:bodyPr/>
          <a:lstStyle/>
          <a:p>
            <a:r>
              <a:rPr lang="en-US" b="1"/>
              <a:t>Orientation:</a:t>
            </a:r>
            <a:endParaRPr lang="de-DE"/>
          </a:p>
          <a:p>
            <a:pPr lvl="1"/>
            <a:r>
              <a:rPr lang="en-US"/>
              <a:t>Direction is best perceived for icons with a longish shape.</a:t>
            </a:r>
            <a:endParaRPr lang="de-DE"/>
          </a:p>
          <a:p>
            <a:pPr lvl="1"/>
            <a:r>
              <a:rPr lang="en-US"/>
              <a:t>Directions are well distinguishable if angle is chosen between 30° and 60°.</a:t>
            </a:r>
            <a:endParaRPr lang="de-DE"/>
          </a:p>
          <a:p>
            <a:pPr lvl="1"/>
            <a:r>
              <a:rPr lang="en-US"/>
              <a:t>Number of directions in a visualization is limited.</a:t>
            </a:r>
            <a:endParaRPr lang="de-DE"/>
          </a:p>
        </p:txBody>
      </p:sp>
      <p:pic>
        <p:nvPicPr>
          <p:cNvPr id="487431"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62100" y="2895600"/>
            <a:ext cx="6019800" cy="2071688"/>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50800">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930445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98690" name="Rectangle 2"/>
          <p:cNvSpPr>
            <a:spLocks noGrp="1" noChangeArrowheads="1"/>
          </p:cNvSpPr>
          <p:nvPr>
            <p:ph type="title"/>
          </p:nvPr>
        </p:nvSpPr>
        <p:spPr/>
        <p:txBody>
          <a:bodyPr/>
          <a:lstStyle/>
          <a:p>
            <a:r>
              <a:rPr lang="de-DE"/>
              <a:t>Human Factors in Visualization</a:t>
            </a:r>
          </a:p>
        </p:txBody>
      </p:sp>
      <p:sp>
        <p:nvSpPr>
          <p:cNvPr id="498691" name="Rectangle 3"/>
          <p:cNvSpPr>
            <a:spLocks noGrp="1" noChangeArrowheads="1"/>
          </p:cNvSpPr>
          <p:nvPr>
            <p:ph idx="1"/>
          </p:nvPr>
        </p:nvSpPr>
        <p:spPr/>
        <p:txBody>
          <a:bodyPr/>
          <a:lstStyle/>
          <a:p>
            <a:r>
              <a:rPr lang="en-US" b="1"/>
              <a:t>Shape:</a:t>
            </a:r>
          </a:p>
          <a:p>
            <a:pPr lvl="1"/>
            <a:r>
              <a:rPr lang="en-US"/>
              <a:t>Map from shape to data is complicated.</a:t>
            </a:r>
          </a:p>
          <a:p>
            <a:pPr lvl="1"/>
            <a:r>
              <a:rPr lang="en-US"/>
              <a:t>Shape is appropriate as visual metaphor.</a:t>
            </a:r>
          </a:p>
          <a:p>
            <a:pPr lvl="1"/>
            <a:r>
              <a:rPr lang="en-US"/>
              <a:t>Shapes can be obtained by combinations, e.g.:</a:t>
            </a:r>
          </a:p>
          <a:p>
            <a:pPr lvl="2"/>
            <a:r>
              <a:rPr lang="en-US"/>
              <a:t>ShapeVis enhanced spring model</a:t>
            </a:r>
          </a:p>
          <a:p>
            <a:pPr lvl="2"/>
            <a:r>
              <a:rPr lang="en-US"/>
              <a:t>directions from star shaped coordinates</a:t>
            </a:r>
            <a:endParaRPr lang="de-DE"/>
          </a:p>
        </p:txBody>
      </p:sp>
    </p:spTree>
    <p:extLst>
      <p:ext uri="{BB962C8B-B14F-4D97-AF65-F5344CB8AC3E}">
        <p14:creationId xmlns:p14="http://schemas.microsoft.com/office/powerpoint/2010/main" val="39180832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88457" name="Rectangle 9"/>
          <p:cNvSpPr>
            <a:spLocks noGrp="1" noChangeArrowheads="1"/>
          </p:cNvSpPr>
          <p:nvPr>
            <p:ph type="title"/>
          </p:nvPr>
        </p:nvSpPr>
        <p:spPr/>
        <p:txBody>
          <a:bodyPr/>
          <a:lstStyle/>
          <a:p>
            <a:r>
              <a:rPr lang="de-DE"/>
              <a:t>Human Factors in Visualization</a:t>
            </a:r>
          </a:p>
        </p:txBody>
      </p:sp>
      <p:sp>
        <p:nvSpPr>
          <p:cNvPr id="488458" name="Rectangle 10"/>
          <p:cNvSpPr>
            <a:spLocks noGrp="1" noChangeArrowheads="1"/>
          </p:cNvSpPr>
          <p:nvPr>
            <p:ph idx="1"/>
          </p:nvPr>
        </p:nvSpPr>
        <p:spPr/>
        <p:txBody>
          <a:bodyPr/>
          <a:lstStyle/>
          <a:p>
            <a:pPr>
              <a:lnSpc>
                <a:spcPct val="90000"/>
              </a:lnSpc>
            </a:pPr>
            <a:r>
              <a:rPr lang="en-US" b="1"/>
              <a:t>Texture:</a:t>
            </a:r>
            <a:endParaRPr lang="de-DE" b="1"/>
          </a:p>
          <a:p>
            <a:pPr lvl="1">
              <a:lnSpc>
                <a:spcPct val="90000"/>
              </a:lnSpc>
            </a:pPr>
            <a:r>
              <a:rPr lang="en-US"/>
              <a:t>A collection of small objects is generally perceived as texture / pattern.  </a:t>
            </a:r>
            <a:endParaRPr lang="de-DE"/>
          </a:p>
          <a:p>
            <a:pPr lvl="1">
              <a:lnSpc>
                <a:spcPct val="90000"/>
              </a:lnSpc>
            </a:pPr>
            <a:r>
              <a:rPr lang="en-US"/>
              <a:t>A texture with few and isolated objects is associated with „less“; texture with many objects is associated with „many“. </a:t>
            </a:r>
            <a:endParaRPr lang="de-DE"/>
          </a:p>
          <a:p>
            <a:pPr lvl="1">
              <a:lnSpc>
                <a:spcPct val="90000"/>
              </a:lnSpc>
            </a:pPr>
            <a:endParaRPr lang="de-DE"/>
          </a:p>
          <a:p>
            <a:pPr>
              <a:lnSpc>
                <a:spcPct val="90000"/>
              </a:lnSpc>
            </a:pPr>
            <a:r>
              <a:rPr lang="en-US" b="1"/>
              <a:t>Further rules:</a:t>
            </a:r>
            <a:endParaRPr lang="de-DE" b="1"/>
          </a:p>
          <a:p>
            <a:pPr lvl="1">
              <a:lnSpc>
                <a:spcPct val="90000"/>
              </a:lnSpc>
            </a:pPr>
            <a:r>
              <a:rPr lang="en-US"/>
              <a:t>A difference of the shape of two objects can easier be perceived than a difference in the size.</a:t>
            </a:r>
            <a:endParaRPr lang="de-DE"/>
          </a:p>
          <a:p>
            <a:pPr lvl="1">
              <a:lnSpc>
                <a:spcPct val="90000"/>
              </a:lnSpc>
            </a:pPr>
            <a:r>
              <a:rPr lang="en-US"/>
              <a:t>Contrast facilitates perception as well as a full-range lighting. </a:t>
            </a:r>
            <a:endParaRPr lang="de-DE"/>
          </a:p>
          <a:p>
            <a:pPr lvl="1">
              <a:lnSpc>
                <a:spcPct val="90000"/>
              </a:lnSpc>
            </a:pPr>
            <a:r>
              <a:rPr lang="en-US"/>
              <a:t>Regular geometric shapes are easier perceivable than asymmetric shapes. </a:t>
            </a:r>
            <a:endParaRPr lang="de-DE"/>
          </a:p>
          <a:p>
            <a:pPr lvl="1">
              <a:lnSpc>
                <a:spcPct val="90000"/>
              </a:lnSpc>
            </a:pPr>
            <a:endParaRPr lang="de-DE"/>
          </a:p>
          <a:p>
            <a:pPr>
              <a:lnSpc>
                <a:spcPct val="90000"/>
              </a:lnSpc>
            </a:pPr>
            <a:r>
              <a:rPr lang="en-US" b="1"/>
              <a:t>It is important,</a:t>
            </a:r>
            <a:endParaRPr lang="de-DE" b="1"/>
          </a:p>
          <a:p>
            <a:pPr lvl="1">
              <a:lnSpc>
                <a:spcPct val="90000"/>
              </a:lnSpc>
            </a:pPr>
            <a:r>
              <a:rPr lang="en-US"/>
              <a:t>Not to overload the human visual system in a visual representation.</a:t>
            </a:r>
            <a:endParaRPr lang="de-DE"/>
          </a:p>
          <a:p>
            <a:pPr lvl="1">
              <a:lnSpc>
                <a:spcPct val="90000"/>
              </a:lnSpc>
            </a:pPr>
            <a:r>
              <a:rPr lang="en-US"/>
              <a:t>Solutions: focus &amp; context, or linking techniques.</a:t>
            </a:r>
            <a:endParaRPr lang="de-DE"/>
          </a:p>
        </p:txBody>
      </p:sp>
    </p:spTree>
    <p:extLst>
      <p:ext uri="{BB962C8B-B14F-4D97-AF65-F5344CB8AC3E}">
        <p14:creationId xmlns:p14="http://schemas.microsoft.com/office/powerpoint/2010/main" val="15989398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7314" name="Rectangle 2"/>
          <p:cNvSpPr>
            <a:spLocks noGrp="1" noChangeArrowheads="1"/>
          </p:cNvSpPr>
          <p:nvPr>
            <p:ph type="ctrTitle"/>
          </p:nvPr>
        </p:nvSpPr>
        <p:spPr/>
        <p:txBody>
          <a:bodyPr/>
          <a:lstStyle/>
          <a:p>
            <a:r>
              <a:rPr lang="en-US" dirty="0" smtClean="0"/>
              <a:t>Data Description</a:t>
            </a:r>
            <a:endParaRPr lang="en-GB" dirty="0"/>
          </a:p>
        </p:txBody>
      </p:sp>
      <p:sp>
        <p:nvSpPr>
          <p:cNvPr id="397315" name="Rectangle 3"/>
          <p:cNvSpPr>
            <a:spLocks noGrp="1" noChangeArrowheads="1"/>
          </p:cNvSpPr>
          <p:nvPr>
            <p:ph type="subTitle" idx="1"/>
          </p:nvPr>
        </p:nvSpPr>
        <p:spPr/>
        <p:txBody>
          <a:bodyPr/>
          <a:lstStyle/>
          <a:p>
            <a:endParaRPr lang="en-US"/>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Description</a:t>
            </a:r>
            <a:endParaRPr lang="en-US" dirty="0"/>
          </a:p>
        </p:txBody>
      </p:sp>
      <p:sp>
        <p:nvSpPr>
          <p:cNvPr id="3" name="Content Placeholder 2"/>
          <p:cNvSpPr>
            <a:spLocks noGrp="1"/>
          </p:cNvSpPr>
          <p:nvPr>
            <p:ph idx="1"/>
          </p:nvPr>
        </p:nvSpPr>
        <p:spPr/>
        <p:txBody>
          <a:bodyPr/>
          <a:lstStyle/>
          <a:p>
            <a:r>
              <a:rPr lang="en-US" dirty="0" smtClean="0"/>
              <a:t>What kind of data do you know?</a:t>
            </a:r>
          </a:p>
          <a:p>
            <a:r>
              <a:rPr lang="en-US" dirty="0" smtClean="0"/>
              <a:t>Give examples!</a:t>
            </a:r>
            <a:endParaRPr lang="en-US" dirty="0"/>
          </a:p>
        </p:txBody>
      </p:sp>
    </p:spTree>
    <p:extLst>
      <p:ext uri="{BB962C8B-B14F-4D97-AF65-F5344CB8AC3E}">
        <p14:creationId xmlns:p14="http://schemas.microsoft.com/office/powerpoint/2010/main" val="404993440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8339" name="Rectangle 3"/>
          <p:cNvSpPr>
            <a:spLocks noGrp="1" noChangeArrowheads="1"/>
          </p:cNvSpPr>
          <p:nvPr>
            <p:ph type="title"/>
          </p:nvPr>
        </p:nvSpPr>
        <p:spPr/>
        <p:txBody>
          <a:bodyPr/>
          <a:lstStyle/>
          <a:p>
            <a:r>
              <a:rPr lang="en-US" dirty="0"/>
              <a:t>Data Description</a:t>
            </a:r>
            <a:endParaRPr lang="de-DE" dirty="0"/>
          </a:p>
        </p:txBody>
      </p:sp>
      <p:sp>
        <p:nvSpPr>
          <p:cNvPr id="398340" name="Rectangle 4"/>
          <p:cNvSpPr>
            <a:spLocks noGrp="1" noChangeArrowheads="1"/>
          </p:cNvSpPr>
          <p:nvPr>
            <p:ph idx="1"/>
          </p:nvPr>
        </p:nvSpPr>
        <p:spPr/>
        <p:txBody>
          <a:bodyPr/>
          <a:lstStyle/>
          <a:p>
            <a:pPr>
              <a:lnSpc>
                <a:spcPct val="120000"/>
              </a:lnSpc>
            </a:pPr>
            <a:r>
              <a:rPr lang="en-US" sz="2000" b="1" dirty="0"/>
              <a:t>Scientific data are [</a:t>
            </a:r>
            <a:r>
              <a:rPr lang="en-US" sz="2000" b="1" dirty="0" err="1"/>
              <a:t>Brodlie</a:t>
            </a:r>
            <a:r>
              <a:rPr lang="en-US" sz="2000" b="1" dirty="0"/>
              <a:t> 92], [Bergeron 93], [Wong 97]</a:t>
            </a:r>
          </a:p>
          <a:p>
            <a:pPr lvl="1">
              <a:lnSpc>
                <a:spcPct val="120000"/>
              </a:lnSpc>
            </a:pPr>
            <a:r>
              <a:rPr lang="en-US" sz="1800" i="1" dirty="0"/>
              <a:t>m</a:t>
            </a:r>
            <a:r>
              <a:rPr lang="en-US" sz="1800" dirty="0"/>
              <a:t>-dimensional data, which are gathered in an</a:t>
            </a:r>
          </a:p>
          <a:p>
            <a:pPr lvl="1">
              <a:lnSpc>
                <a:spcPct val="120000"/>
              </a:lnSpc>
            </a:pPr>
            <a:r>
              <a:rPr lang="en-US" sz="1800" i="1" dirty="0"/>
              <a:t>n</a:t>
            </a:r>
            <a:r>
              <a:rPr lang="en-US" sz="1800" dirty="0"/>
              <a:t>-dimensional observation space.  </a:t>
            </a:r>
          </a:p>
          <a:p>
            <a:pPr>
              <a:lnSpc>
                <a:spcPct val="120000"/>
              </a:lnSpc>
            </a:pPr>
            <a:r>
              <a:rPr lang="en-US" sz="2000" b="1" dirty="0"/>
              <a:t>We distinguish between:</a:t>
            </a:r>
          </a:p>
          <a:p>
            <a:pPr lvl="1">
              <a:lnSpc>
                <a:spcPct val="120000"/>
              </a:lnSpc>
            </a:pPr>
            <a:r>
              <a:rPr lang="en-US" sz="1800" b="1" dirty="0"/>
              <a:t>independent variables</a:t>
            </a:r>
            <a:r>
              <a:rPr lang="en-US" sz="1800" dirty="0"/>
              <a:t>: dimensions which define the observation space</a:t>
            </a:r>
          </a:p>
          <a:p>
            <a:pPr lvl="1">
              <a:lnSpc>
                <a:spcPct val="120000"/>
              </a:lnSpc>
              <a:buFont typeface="Wingdings" pitchFamily="2" charset="2"/>
              <a:buNone/>
            </a:pPr>
            <a:r>
              <a:rPr lang="en-US" sz="1800" dirty="0"/>
              <a:t>	 </a:t>
            </a:r>
            <a:r>
              <a:rPr lang="en-US" sz="1700" dirty="0">
                <a:cs typeface="Times New Roman" pitchFamily="18" charset="0"/>
                <a:sym typeface="Wingdings" pitchFamily="2" charset="2"/>
              </a:rPr>
              <a:t></a:t>
            </a:r>
            <a:r>
              <a:rPr lang="en-US" sz="1700" dirty="0">
                <a:cs typeface="Times New Roman" pitchFamily="18" charset="0"/>
              </a:rPr>
              <a:t>  </a:t>
            </a:r>
            <a:r>
              <a:rPr lang="en-US" sz="1800" dirty="0"/>
              <a:t>„multidimensional data“ </a:t>
            </a:r>
          </a:p>
          <a:p>
            <a:pPr lvl="1">
              <a:lnSpc>
                <a:spcPct val="120000"/>
              </a:lnSpc>
            </a:pPr>
            <a:r>
              <a:rPr lang="en-US" sz="1800" b="1" dirty="0"/>
              <a:t>dependent variables</a:t>
            </a:r>
            <a:r>
              <a:rPr lang="en-US" sz="1800" dirty="0"/>
              <a:t>:  the parameters observed in the observation space   </a:t>
            </a:r>
          </a:p>
          <a:p>
            <a:pPr lvl="1">
              <a:lnSpc>
                <a:spcPct val="120000"/>
              </a:lnSpc>
              <a:buFont typeface="Wingdings" pitchFamily="2" charset="2"/>
              <a:buNone/>
            </a:pPr>
            <a:r>
              <a:rPr lang="en-US" sz="1800" dirty="0"/>
              <a:t>	 </a:t>
            </a:r>
            <a:r>
              <a:rPr lang="en-US" sz="1800" dirty="0">
                <a:sym typeface="Wingdings" pitchFamily="2" charset="2"/>
              </a:rPr>
              <a:t></a:t>
            </a:r>
            <a:r>
              <a:rPr lang="en-US" sz="1700" dirty="0">
                <a:cs typeface="Times New Roman" pitchFamily="18" charset="0"/>
              </a:rPr>
              <a:t>  </a:t>
            </a:r>
            <a:r>
              <a:rPr lang="en-US" sz="1800" dirty="0"/>
              <a:t>„multivariate data“</a:t>
            </a:r>
          </a:p>
          <a:p>
            <a:pPr>
              <a:lnSpc>
                <a:spcPct val="120000"/>
              </a:lnSpc>
            </a:pPr>
            <a:r>
              <a:rPr lang="en-US" sz="2000" b="1" dirty="0"/>
              <a:t>Fundamental visualization aims for </a:t>
            </a:r>
            <a:r>
              <a:rPr lang="en-US" sz="2000" b="1" dirty="0" err="1"/>
              <a:t>multiparameter</a:t>
            </a:r>
            <a:r>
              <a:rPr lang="en-US" sz="2000" b="1" dirty="0"/>
              <a:t> data are:</a:t>
            </a:r>
            <a:r>
              <a:rPr lang="en-US" sz="2000" dirty="0"/>
              <a:t> </a:t>
            </a:r>
          </a:p>
          <a:p>
            <a:pPr lvl="1">
              <a:lnSpc>
                <a:spcPct val="120000"/>
              </a:lnSpc>
            </a:pPr>
            <a:r>
              <a:rPr lang="en-US" sz="1800" dirty="0"/>
              <a:t>Which values attain the dependent variables? </a:t>
            </a:r>
          </a:p>
          <a:p>
            <a:pPr lvl="1">
              <a:lnSpc>
                <a:spcPct val="120000"/>
              </a:lnSpc>
            </a:pPr>
            <a:r>
              <a:rPr lang="en-US" sz="1800" dirty="0"/>
              <a:t>In which spatial context are these values given? </a:t>
            </a:r>
          </a:p>
          <a:p>
            <a:pPr lvl="1">
              <a:lnSpc>
                <a:spcPct val="120000"/>
              </a:lnSpc>
            </a:pPr>
            <a:r>
              <a:rPr lang="en-US" sz="1800" dirty="0"/>
              <a:t>In which temporal context are these values given?</a:t>
            </a:r>
            <a:endParaRPr lang="de-DE" sz="1800"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5" name="Rectangle 1"/>
          <p:cNvSpPr>
            <a:spLocks noGrp="1" noChangeArrowheads="1"/>
          </p:cNvSpPr>
          <p:nvPr>
            <p:ph type="title"/>
          </p:nvPr>
        </p:nvSpPr>
        <p:spPr/>
        <p:txBody>
          <a:bodyPr/>
          <a:lstStyle/>
          <a:p>
            <a:r>
              <a:rPr lang="en-US" dirty="0" smtClean="0"/>
              <a:t>The Visualization Pipeline</a:t>
            </a:r>
          </a:p>
        </p:txBody>
      </p:sp>
      <p:sp>
        <p:nvSpPr>
          <p:cNvPr id="4" name="Content Placeholder 3"/>
          <p:cNvSpPr>
            <a:spLocks noGrp="1"/>
          </p:cNvSpPr>
          <p:nvPr>
            <p:ph idx="1"/>
          </p:nvPr>
        </p:nvSpPr>
        <p:spPr/>
        <p:txBody>
          <a:bodyPr/>
          <a:lstStyle/>
          <a:p>
            <a:r>
              <a:rPr lang="en-US" altLang="en-US" dirty="0"/>
              <a:t>The process of converting data to images contains the </a:t>
            </a:r>
            <a:r>
              <a:rPr lang="en-US" altLang="en-US" dirty="0" smtClean="0"/>
              <a:t>steps</a:t>
            </a:r>
            <a:r>
              <a:rPr lang="en-US" altLang="en-US" dirty="0"/>
              <a:t>: </a:t>
            </a:r>
            <a:r>
              <a:rPr lang="en-US" altLang="en-US" dirty="0" smtClean="0"/>
              <a:t>Filtering, Mapping, Rendering</a:t>
            </a:r>
            <a:endParaRPr lang="en-US" dirty="0"/>
          </a:p>
        </p:txBody>
      </p:sp>
      <p:sp>
        <p:nvSpPr>
          <p:cNvPr id="223234" name="Slide Number Placeholder 3"/>
          <p:cNvSpPr>
            <a:spLocks noGrp="1"/>
          </p:cNvSpPr>
          <p:nvPr>
            <p:ph type="sldNum" sz="quarter" idx="4294967295"/>
          </p:nvPr>
        </p:nvSpPr>
        <p:spPr bwMode="auto">
          <a:xfrm>
            <a:off x="7239000" y="6453188"/>
            <a:ext cx="1905000" cy="2889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spcBef>
                <a:spcPct val="75000"/>
              </a:spcBef>
              <a:buClr>
                <a:schemeClr val="tx1"/>
              </a:buClr>
              <a:buSzPct val="60000"/>
              <a:buFont typeface="Wingdings" panose="05000000000000000000" pitchFamily="2" charset="2"/>
              <a:buChar char="n"/>
              <a:defRPr sz="2400">
                <a:solidFill>
                  <a:schemeClr val="tx1"/>
                </a:solidFill>
                <a:latin typeface="Arial" panose="020B0604020202020204" pitchFamily="34" charset="0"/>
              </a:defRPr>
            </a:lvl1pPr>
            <a:lvl2pPr marL="742950" indent="-285750">
              <a:spcBef>
                <a:spcPct val="20000"/>
              </a:spcBef>
              <a:buClr>
                <a:srgbClr val="7F7F7F"/>
              </a:buClr>
              <a:buSzPct val="55000"/>
              <a:buFont typeface="Wingdings" panose="05000000000000000000" pitchFamily="2" charset="2"/>
              <a:buChar char="n"/>
              <a:defRPr sz="2000">
                <a:solidFill>
                  <a:schemeClr val="tx1"/>
                </a:solidFill>
                <a:latin typeface="Arial" panose="020B0604020202020204" pitchFamily="34" charset="0"/>
              </a:defRPr>
            </a:lvl2pPr>
            <a:lvl3pPr marL="1143000" indent="-228600">
              <a:spcBef>
                <a:spcPct val="20000"/>
              </a:spcBef>
              <a:buClr>
                <a:srgbClr val="C0C0C0"/>
              </a:buClr>
              <a:buSzPct val="50000"/>
              <a:buFont typeface="Wingdings" panose="05000000000000000000" pitchFamily="2" charset="2"/>
              <a:buChar char="n"/>
              <a:defRPr>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16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Arial" panose="020B0604020202020204" pitchFamily="34" charset="0"/>
              </a:defRPr>
            </a:lvl9pPr>
          </a:lstStyle>
          <a:p>
            <a:pPr algn="r" eaLnBrk="1" hangingPunct="1">
              <a:spcBef>
                <a:spcPct val="0"/>
              </a:spcBef>
              <a:buClrTx/>
              <a:buSzTx/>
              <a:buFontTx/>
              <a:buNone/>
            </a:pPr>
            <a:fld id="{E1290ED0-E00B-4271-A0F5-40E7E90CF894}" type="slidenum">
              <a:rPr lang="en-US" sz="1200"/>
              <a:pPr algn="r" eaLnBrk="1" hangingPunct="1">
                <a:spcBef>
                  <a:spcPct val="0"/>
                </a:spcBef>
                <a:buClrTx/>
                <a:buSzTx/>
                <a:buFontTx/>
                <a:buNone/>
              </a:pPr>
              <a:t>4</a:t>
            </a:fld>
            <a:endParaRPr lang="en-US" sz="1200"/>
          </a:p>
        </p:txBody>
      </p:sp>
      <p:grpSp>
        <p:nvGrpSpPr>
          <p:cNvPr id="8" name="Group 7"/>
          <p:cNvGrpSpPr/>
          <p:nvPr/>
        </p:nvGrpSpPr>
        <p:grpSpPr>
          <a:xfrm>
            <a:off x="1066800" y="1676400"/>
            <a:ext cx="7239000" cy="4724400"/>
            <a:chOff x="1066800" y="1676400"/>
            <a:chExt cx="7239000" cy="4724400"/>
          </a:xfrm>
        </p:grpSpPr>
        <p:grpSp>
          <p:nvGrpSpPr>
            <p:cNvPr id="6" name="Group 5"/>
            <p:cNvGrpSpPr/>
            <p:nvPr/>
          </p:nvGrpSpPr>
          <p:grpSpPr>
            <a:xfrm>
              <a:off x="1066800" y="1676400"/>
              <a:ext cx="7239000" cy="4724400"/>
              <a:chOff x="1066800" y="1676400"/>
              <a:chExt cx="7239000" cy="4724400"/>
            </a:xfrm>
          </p:grpSpPr>
          <p:sp>
            <p:nvSpPr>
              <p:cNvPr id="5" name="Rectangle 4"/>
              <p:cNvSpPr/>
              <p:nvPr/>
            </p:nvSpPr>
            <p:spPr bwMode="auto">
              <a:xfrm>
                <a:off x="1066800" y="1676400"/>
                <a:ext cx="7239000" cy="4724400"/>
              </a:xfrm>
              <a:prstGeom prst="rect">
                <a:avLst/>
              </a:prstGeom>
              <a:solidFill>
                <a:schemeClr val="bg1"/>
              </a:solidFill>
              <a:ln w="12700" cap="flat" cmpd="sng" algn="ctr">
                <a:noFill/>
                <a:prstDash val="solid"/>
                <a:round/>
                <a:headEnd type="none" w="med" len="med"/>
                <a:tailEnd type="none" w="med" len="med"/>
              </a:ln>
              <a:effectLst>
                <a:outerShdw blurRad="63500" sx="102000" sy="102000" algn="ctr"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grpSp>
            <p:nvGrpSpPr>
              <p:cNvPr id="3" name="Group 2"/>
              <p:cNvGrpSpPr/>
              <p:nvPr/>
            </p:nvGrpSpPr>
            <p:grpSpPr>
              <a:xfrm>
                <a:off x="1387132" y="1981201"/>
                <a:ext cx="6598337" cy="4114799"/>
                <a:chOff x="1515493" y="1237039"/>
                <a:chExt cx="6598337" cy="4114799"/>
              </a:xfrm>
            </p:grpSpPr>
            <p:sp>
              <p:nvSpPr>
                <p:cNvPr id="17410" name="Rectangle 2"/>
                <p:cNvSpPr>
                  <a:spLocks/>
                </p:cNvSpPr>
                <p:nvPr/>
              </p:nvSpPr>
              <p:spPr bwMode="auto">
                <a:xfrm>
                  <a:off x="1515493" y="1246319"/>
                  <a:ext cx="1417975" cy="293251"/>
                </a:xfrm>
                <a:prstGeom prst="rect">
                  <a:avLst/>
                </a:prstGeom>
                <a:solidFill>
                  <a:schemeClr val="bg1"/>
                </a:solidFill>
                <a:ln w="19050" cap="flat">
                  <a:solidFill>
                    <a:schemeClr val="tx1"/>
                  </a:solidFill>
                  <a:prstDash val="solid"/>
                  <a:miter lim="800000"/>
                  <a:headEnd type="none" w="med" len="med"/>
                  <a:tailEnd type="none" w="med" len="med"/>
                </a:ln>
              </p:spPr>
              <p:txBody>
                <a:bodyPr lIns="26789" tIns="26789" rIns="26789" bIns="26789" anchor="ctr" anchorCtr="0"/>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lnSpc>
                      <a:spcPct val="90000"/>
                    </a:lnSpc>
                    <a:defRPr/>
                  </a:pPr>
                  <a:r>
                    <a:rPr lang="en-US" sz="1266" dirty="0" smtClean="0">
                      <a:latin typeface="Arial" panose="020B0604020202020204" pitchFamily="34" charset="0"/>
                      <a:sym typeface="Arial" panose="020B0604020202020204" pitchFamily="34" charset="0"/>
                    </a:rPr>
                    <a:t>simulation</a:t>
                  </a:r>
                </a:p>
              </p:txBody>
            </p:sp>
            <p:sp>
              <p:nvSpPr>
                <p:cNvPr id="17411" name="Rectangle 3"/>
                <p:cNvSpPr>
                  <a:spLocks/>
                </p:cNvSpPr>
                <p:nvPr/>
              </p:nvSpPr>
              <p:spPr bwMode="auto">
                <a:xfrm>
                  <a:off x="3180153" y="1246319"/>
                  <a:ext cx="1417975" cy="293251"/>
                </a:xfrm>
                <a:prstGeom prst="rect">
                  <a:avLst/>
                </a:prstGeom>
                <a:noFill/>
                <a:ln w="1905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26789" tIns="26789" rIns="26789" bIns="26789" anchor="ctr" anchorCtr="0"/>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lnSpc>
                      <a:spcPct val="90000"/>
                    </a:lnSpc>
                    <a:defRPr/>
                  </a:pPr>
                  <a:r>
                    <a:rPr lang="en-US" sz="1266" smtClean="0">
                      <a:latin typeface="Arial" panose="020B0604020202020204" pitchFamily="34" charset="0"/>
                      <a:sym typeface="Arial" panose="020B0604020202020204" pitchFamily="34" charset="0"/>
                    </a:rPr>
                    <a:t>data bases</a:t>
                  </a:r>
                </a:p>
              </p:txBody>
            </p:sp>
            <p:sp>
              <p:nvSpPr>
                <p:cNvPr id="17412" name="Rectangle 4"/>
                <p:cNvSpPr>
                  <a:spLocks/>
                </p:cNvSpPr>
                <p:nvPr/>
              </p:nvSpPr>
              <p:spPr bwMode="auto">
                <a:xfrm>
                  <a:off x="4855775" y="1246319"/>
                  <a:ext cx="1417975" cy="293251"/>
                </a:xfrm>
                <a:prstGeom prst="rect">
                  <a:avLst/>
                </a:prstGeom>
                <a:noFill/>
                <a:ln w="1905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26789" tIns="26789" rIns="26789" bIns="26789" anchor="ctr" anchorCtr="0"/>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lnSpc>
                      <a:spcPct val="90000"/>
                    </a:lnSpc>
                    <a:defRPr/>
                  </a:pPr>
                  <a:r>
                    <a:rPr lang="en-US" sz="1266" dirty="0" smtClean="0">
                      <a:latin typeface="Arial" panose="020B0604020202020204" pitchFamily="34" charset="0"/>
                      <a:sym typeface="Arial" panose="020B0604020202020204" pitchFamily="34" charset="0"/>
                    </a:rPr>
                    <a:t>sensors</a:t>
                  </a:r>
                </a:p>
              </p:txBody>
            </p:sp>
            <p:sp>
              <p:nvSpPr>
                <p:cNvPr id="223239" name="Line 5"/>
                <p:cNvSpPr>
                  <a:spLocks noChangeShapeType="1"/>
                </p:cNvSpPr>
                <p:nvPr/>
              </p:nvSpPr>
              <p:spPr bwMode="auto">
                <a:xfrm>
                  <a:off x="3889141" y="1602675"/>
                  <a:ext cx="0" cy="62548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lIns="0" tIns="0" rIns="0" bIns="0"/>
                <a:lstStyle/>
                <a:p>
                  <a:endParaRPr lang="en-US"/>
                </a:p>
              </p:txBody>
            </p:sp>
            <p:sp>
              <p:nvSpPr>
                <p:cNvPr id="223240" name="Line 6"/>
                <p:cNvSpPr>
                  <a:spLocks noChangeShapeType="1"/>
                </p:cNvSpPr>
                <p:nvPr/>
              </p:nvSpPr>
              <p:spPr bwMode="auto">
                <a:xfrm>
                  <a:off x="2224481" y="1602675"/>
                  <a:ext cx="0" cy="35450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223241" name="Line 7"/>
                <p:cNvSpPr>
                  <a:spLocks noChangeShapeType="1"/>
                </p:cNvSpPr>
                <p:nvPr/>
              </p:nvSpPr>
              <p:spPr bwMode="auto">
                <a:xfrm>
                  <a:off x="2224481" y="1957175"/>
                  <a:ext cx="1664660"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lIns="0" tIns="0" rIns="0" bIns="0"/>
                <a:lstStyle/>
                <a:p>
                  <a:endParaRPr lang="en-US"/>
                </a:p>
              </p:txBody>
            </p:sp>
            <p:sp>
              <p:nvSpPr>
                <p:cNvPr id="223242" name="Line 8"/>
                <p:cNvSpPr>
                  <a:spLocks noChangeShapeType="1"/>
                </p:cNvSpPr>
                <p:nvPr/>
              </p:nvSpPr>
              <p:spPr bwMode="auto">
                <a:xfrm>
                  <a:off x="3889141" y="1957175"/>
                  <a:ext cx="1664659" cy="0"/>
                </a:xfrm>
                <a:prstGeom prst="line">
                  <a:avLst/>
                </a:prstGeom>
                <a:noFill/>
                <a:ln w="12700">
                  <a:solidFill>
                    <a:schemeClr val="tx1"/>
                  </a:solidFill>
                  <a:round/>
                  <a:headEnd type="triangle" w="med" len="me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223243" name="Line 9"/>
                <p:cNvSpPr>
                  <a:spLocks noChangeShapeType="1"/>
                </p:cNvSpPr>
                <p:nvPr/>
              </p:nvSpPr>
              <p:spPr bwMode="auto">
                <a:xfrm rot="10800000" flipH="1">
                  <a:off x="5553799" y="1602675"/>
                  <a:ext cx="0" cy="354501"/>
                </a:xfrm>
                <a:prstGeom prst="line">
                  <a:avLst/>
                </a:prstGeom>
                <a:noFill/>
                <a:ln w="12700">
                  <a:solidFill>
                    <a:srgbClr val="595959"/>
                  </a:solidFill>
                  <a:round/>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7418" name="Rectangle 10"/>
                <p:cNvSpPr>
                  <a:spLocks/>
                </p:cNvSpPr>
                <p:nvPr/>
              </p:nvSpPr>
              <p:spPr bwMode="auto">
                <a:xfrm>
                  <a:off x="3004733" y="2235579"/>
                  <a:ext cx="1768816" cy="293251"/>
                </a:xfrm>
                <a:prstGeom prst="rect">
                  <a:avLst/>
                </a:prstGeom>
                <a:solidFill>
                  <a:schemeClr val="bg1"/>
                </a:solidFill>
                <a:ln w="19050" cap="flat">
                  <a:solidFill>
                    <a:schemeClr val="tx1"/>
                  </a:solidFill>
                  <a:prstDash val="solid"/>
                  <a:miter lim="800000"/>
                  <a:headEnd type="none" w="med" len="med"/>
                  <a:tailEnd type="none" w="med" len="med"/>
                </a:ln>
              </p:spPr>
              <p:txBody>
                <a:bodyPr lIns="26789" tIns="26789" rIns="26789" bIns="26789" anchor="ctr" anchorCtr="0"/>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lnSpc>
                      <a:spcPct val="90000"/>
                    </a:lnSpc>
                    <a:defRPr/>
                  </a:pPr>
                  <a:r>
                    <a:rPr lang="en-US" sz="1266" dirty="0" smtClean="0">
                      <a:latin typeface="Arial" panose="020B0604020202020204" pitchFamily="34" charset="0"/>
                      <a:sym typeface="Arial" panose="020B0604020202020204" pitchFamily="34" charset="0"/>
                    </a:rPr>
                    <a:t>raw data</a:t>
                  </a:r>
                </a:p>
              </p:txBody>
            </p:sp>
            <p:sp>
              <p:nvSpPr>
                <p:cNvPr id="223245" name="Line 11"/>
                <p:cNvSpPr>
                  <a:spLocks noChangeShapeType="1"/>
                </p:cNvSpPr>
                <p:nvPr/>
              </p:nvSpPr>
              <p:spPr bwMode="auto">
                <a:xfrm>
                  <a:off x="3889141" y="2582654"/>
                  <a:ext cx="0" cy="449157"/>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lIns="0" tIns="0" rIns="0" bIns="0"/>
                <a:lstStyle/>
                <a:p>
                  <a:endParaRPr lang="en-US"/>
                </a:p>
              </p:txBody>
            </p:sp>
            <p:sp>
              <p:nvSpPr>
                <p:cNvPr id="17420" name="Rectangle 12"/>
                <p:cNvSpPr>
                  <a:spLocks/>
                </p:cNvSpPr>
                <p:nvPr/>
              </p:nvSpPr>
              <p:spPr bwMode="auto">
                <a:xfrm>
                  <a:off x="3013868" y="3037380"/>
                  <a:ext cx="1759680" cy="293251"/>
                </a:xfrm>
                <a:prstGeom prst="rect">
                  <a:avLst/>
                </a:prstGeom>
                <a:solidFill>
                  <a:schemeClr val="bg1"/>
                </a:solidFill>
                <a:ln w="19050" cap="flat">
                  <a:solidFill>
                    <a:schemeClr val="tx1"/>
                  </a:solidFill>
                  <a:prstDash val="solid"/>
                  <a:miter lim="800000"/>
                  <a:headEnd type="none" w="med" len="med"/>
                  <a:tailEnd type="none" w="med" len="med"/>
                </a:ln>
              </p:spPr>
              <p:txBody>
                <a:bodyPr lIns="26789" tIns="26789" rIns="26789" bIns="26789" anchor="ctr" anchorCtr="0"/>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lnSpc>
                      <a:spcPct val="90000"/>
                    </a:lnSpc>
                    <a:defRPr/>
                  </a:pPr>
                  <a:r>
                    <a:rPr lang="en-US" sz="1266" dirty="0" err="1" smtClean="0">
                      <a:latin typeface="Arial" panose="020B0604020202020204" pitchFamily="34" charset="0"/>
                      <a:sym typeface="Arial" panose="020B0604020202020204" pitchFamily="34" charset="0"/>
                    </a:rPr>
                    <a:t>vis</a:t>
                  </a:r>
                  <a:r>
                    <a:rPr lang="en-US" sz="1266" dirty="0" smtClean="0">
                      <a:latin typeface="Arial" panose="020B0604020202020204" pitchFamily="34" charset="0"/>
                      <a:sym typeface="Arial" panose="020B0604020202020204" pitchFamily="34" charset="0"/>
                    </a:rPr>
                    <a:t> data</a:t>
                  </a:r>
                </a:p>
              </p:txBody>
            </p:sp>
            <p:sp>
              <p:nvSpPr>
                <p:cNvPr id="223247" name="Line 13"/>
                <p:cNvSpPr>
                  <a:spLocks noChangeShapeType="1"/>
                </p:cNvSpPr>
                <p:nvPr/>
              </p:nvSpPr>
              <p:spPr bwMode="auto">
                <a:xfrm>
                  <a:off x="3889141" y="3386312"/>
                  <a:ext cx="0" cy="449157"/>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lIns="0" tIns="0" rIns="0" bIns="0"/>
                <a:lstStyle/>
                <a:p>
                  <a:endParaRPr lang="en-US"/>
                </a:p>
              </p:txBody>
            </p:sp>
            <p:sp>
              <p:nvSpPr>
                <p:cNvPr id="17422" name="Rectangle 14"/>
                <p:cNvSpPr>
                  <a:spLocks/>
                </p:cNvSpPr>
                <p:nvPr/>
              </p:nvSpPr>
              <p:spPr bwMode="auto">
                <a:xfrm>
                  <a:off x="3004733" y="3835469"/>
                  <a:ext cx="1768816" cy="491845"/>
                </a:xfrm>
                <a:prstGeom prst="rect">
                  <a:avLst/>
                </a:prstGeom>
                <a:noFill/>
                <a:ln w="1905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26789" tIns="26789" rIns="26789" bIns="26789" anchor="ctr" anchorCtr="0"/>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lnSpc>
                      <a:spcPct val="90000"/>
                    </a:lnSpc>
                    <a:defRPr/>
                  </a:pPr>
                  <a:r>
                    <a:rPr lang="en-US" sz="1266" dirty="0" smtClean="0">
                      <a:latin typeface="Arial" panose="020B0604020202020204" pitchFamily="34" charset="0"/>
                      <a:sym typeface="Arial" panose="020B0604020202020204" pitchFamily="34" charset="0"/>
                    </a:rPr>
                    <a:t>renderable representation</a:t>
                  </a:r>
                </a:p>
              </p:txBody>
            </p:sp>
            <p:sp>
              <p:nvSpPr>
                <p:cNvPr id="223249" name="Line 15"/>
                <p:cNvSpPr>
                  <a:spLocks noChangeShapeType="1"/>
                </p:cNvSpPr>
                <p:nvPr/>
              </p:nvSpPr>
              <p:spPr bwMode="auto">
                <a:xfrm>
                  <a:off x="3889141" y="4420115"/>
                  <a:ext cx="0" cy="449157"/>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lIns="0" tIns="0" rIns="0" bIns="0"/>
                <a:lstStyle/>
                <a:p>
                  <a:endParaRPr lang="en-US"/>
                </a:p>
              </p:txBody>
            </p:sp>
            <p:sp>
              <p:nvSpPr>
                <p:cNvPr id="17424" name="Rectangle 16"/>
                <p:cNvSpPr>
                  <a:spLocks/>
                </p:cNvSpPr>
                <p:nvPr/>
              </p:nvSpPr>
              <p:spPr bwMode="auto">
                <a:xfrm>
                  <a:off x="3004733" y="4861848"/>
                  <a:ext cx="1768816" cy="489990"/>
                </a:xfrm>
                <a:prstGeom prst="rect">
                  <a:avLst/>
                </a:prstGeom>
                <a:noFill/>
                <a:ln w="1905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26789" tIns="26789" rIns="26789" bIns="26789" anchor="ctr" anchorCtr="0"/>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lnSpc>
                      <a:spcPct val="90000"/>
                    </a:lnSpc>
                    <a:defRPr/>
                  </a:pPr>
                  <a:r>
                    <a:rPr lang="en-US" sz="1266" dirty="0" smtClean="0">
                      <a:latin typeface="Arial" panose="020B0604020202020204" pitchFamily="34" charset="0"/>
                      <a:sym typeface="Arial" panose="020B0604020202020204" pitchFamily="34" charset="0"/>
                    </a:rPr>
                    <a:t>images, video</a:t>
                  </a:r>
                </a:p>
              </p:txBody>
            </p:sp>
            <p:sp>
              <p:nvSpPr>
                <p:cNvPr id="17427" name="Rectangle 19"/>
                <p:cNvSpPr>
                  <a:spLocks/>
                </p:cNvSpPr>
                <p:nvPr/>
              </p:nvSpPr>
              <p:spPr bwMode="auto">
                <a:xfrm>
                  <a:off x="4800600" y="2625343"/>
                  <a:ext cx="898150" cy="2709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chemeClr val="tx1"/>
                      </a:solidFill>
                      <a:miter lim="800000"/>
                      <a:headEnd type="none" w="med" len="med"/>
                      <a:tailEnd type="none" w="med" len="med"/>
                    </a14:hiddenLine>
                  </a:ext>
                </a:extLst>
              </p:spPr>
              <p:txBody>
                <a:bodyPr lIns="26789" tIns="26789" rIns="26789" bIns="26789" anchor="ctr" anchorCtr="0"/>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spcBef>
                      <a:spcPts val="835"/>
                    </a:spcBef>
                    <a:defRPr/>
                  </a:pPr>
                  <a:r>
                    <a:rPr lang="en-US" sz="1266" dirty="0" smtClean="0">
                      <a:solidFill>
                        <a:srgbClr val="0200FF"/>
                      </a:solidFill>
                      <a:latin typeface="Arial Italic" panose="020B0604020202090204" pitchFamily="34" charset="0"/>
                      <a:cs typeface="Arial Italic" panose="020B0604020202090204" pitchFamily="34" charset="0"/>
                      <a:sym typeface="Arial Italic" panose="020B0604020202090204" pitchFamily="34" charset="0"/>
                    </a:rPr>
                    <a:t>filtering</a:t>
                  </a:r>
                </a:p>
              </p:txBody>
            </p:sp>
            <p:sp>
              <p:nvSpPr>
                <p:cNvPr id="17428" name="Rectangle 20"/>
                <p:cNvSpPr>
                  <a:spLocks/>
                </p:cNvSpPr>
                <p:nvPr/>
              </p:nvSpPr>
              <p:spPr bwMode="auto">
                <a:xfrm>
                  <a:off x="4800600" y="3429000"/>
                  <a:ext cx="1044004" cy="2709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chemeClr val="tx1"/>
                      </a:solidFill>
                      <a:miter lim="800000"/>
                      <a:headEnd type="none" w="med" len="med"/>
                      <a:tailEnd type="none" w="med" len="med"/>
                    </a14:hiddenLine>
                  </a:ext>
                </a:extLst>
              </p:spPr>
              <p:txBody>
                <a:bodyPr lIns="26789" tIns="26789" rIns="26789" bIns="26789" anchor="ctr" anchorCtr="0"/>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spcBef>
                      <a:spcPts val="835"/>
                    </a:spcBef>
                    <a:defRPr/>
                  </a:pPr>
                  <a:r>
                    <a:rPr lang="en-US" sz="1266" smtClean="0">
                      <a:solidFill>
                        <a:srgbClr val="0200FF"/>
                      </a:solidFill>
                      <a:latin typeface="Arial Italic" panose="020B0604020202090204" pitchFamily="34" charset="0"/>
                      <a:cs typeface="Arial Italic" panose="020B0604020202090204" pitchFamily="34" charset="0"/>
                      <a:sym typeface="Arial Italic" panose="020B0604020202090204" pitchFamily="34" charset="0"/>
                    </a:rPr>
                    <a:t>mapping</a:t>
                  </a:r>
                </a:p>
              </p:txBody>
            </p:sp>
            <p:sp>
              <p:nvSpPr>
                <p:cNvPr id="17429" name="Rectangle 21"/>
                <p:cNvSpPr>
                  <a:spLocks/>
                </p:cNvSpPr>
                <p:nvPr/>
              </p:nvSpPr>
              <p:spPr bwMode="auto">
                <a:xfrm>
                  <a:off x="4800600" y="4451668"/>
                  <a:ext cx="1191392" cy="2709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chemeClr val="tx1"/>
                      </a:solidFill>
                      <a:miter lim="800000"/>
                      <a:headEnd type="none" w="med" len="med"/>
                      <a:tailEnd type="none" w="med" len="med"/>
                    </a14:hiddenLine>
                  </a:ext>
                </a:extLst>
              </p:spPr>
              <p:txBody>
                <a:bodyPr lIns="26789" tIns="26789" rIns="26789" bIns="26789" anchor="ctr" anchorCtr="0"/>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spcBef>
                      <a:spcPts val="835"/>
                    </a:spcBef>
                    <a:defRPr/>
                  </a:pPr>
                  <a:r>
                    <a:rPr lang="en-US" sz="1266" dirty="0" smtClean="0">
                      <a:solidFill>
                        <a:srgbClr val="0200FF"/>
                      </a:solidFill>
                      <a:latin typeface="Arial Italic" panose="020B0604020202090204" pitchFamily="34" charset="0"/>
                      <a:cs typeface="Arial Italic" panose="020B0604020202090204" pitchFamily="34" charset="0"/>
                      <a:sym typeface="Arial Italic" panose="020B0604020202090204" pitchFamily="34" charset="0"/>
                    </a:rPr>
                    <a:t>rendering</a:t>
                  </a:r>
                </a:p>
              </p:txBody>
            </p:sp>
            <p:grpSp>
              <p:nvGrpSpPr>
                <p:cNvPr id="2" name="Group 1"/>
                <p:cNvGrpSpPr/>
                <p:nvPr/>
              </p:nvGrpSpPr>
              <p:grpSpPr>
                <a:xfrm>
                  <a:off x="5687192" y="2771776"/>
                  <a:ext cx="524431" cy="2141849"/>
                  <a:chOff x="5687192" y="2743200"/>
                  <a:chExt cx="524431" cy="2141849"/>
                </a:xfrm>
              </p:grpSpPr>
              <p:sp>
                <p:nvSpPr>
                  <p:cNvPr id="223260" name="Line 22"/>
                  <p:cNvSpPr>
                    <a:spLocks noChangeShapeType="1"/>
                  </p:cNvSpPr>
                  <p:nvPr/>
                </p:nvSpPr>
                <p:spPr bwMode="auto">
                  <a:xfrm>
                    <a:off x="5687192" y="2743200"/>
                    <a:ext cx="524431" cy="0"/>
                  </a:xfrm>
                  <a:prstGeom prst="line">
                    <a:avLst/>
                  </a:prstGeom>
                  <a:noFill/>
                  <a:ln w="12700">
                    <a:solidFill>
                      <a:schemeClr val="tx1"/>
                    </a:solidFill>
                    <a:round/>
                    <a:headEnd type="triangle" w="med" len="me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223261" name="Line 23"/>
                  <p:cNvSpPr>
                    <a:spLocks noChangeShapeType="1"/>
                  </p:cNvSpPr>
                  <p:nvPr/>
                </p:nvSpPr>
                <p:spPr bwMode="auto">
                  <a:xfrm>
                    <a:off x="5687192" y="3547699"/>
                    <a:ext cx="524431" cy="0"/>
                  </a:xfrm>
                  <a:prstGeom prst="line">
                    <a:avLst/>
                  </a:prstGeom>
                  <a:noFill/>
                  <a:ln w="12700">
                    <a:solidFill>
                      <a:schemeClr val="tx1"/>
                    </a:solidFill>
                    <a:round/>
                    <a:headEnd type="triangle" w="med" len="me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223262" name="Line 24"/>
                  <p:cNvSpPr>
                    <a:spLocks noChangeShapeType="1"/>
                  </p:cNvSpPr>
                  <p:nvPr/>
                </p:nvSpPr>
                <p:spPr bwMode="auto">
                  <a:xfrm>
                    <a:off x="5687192" y="4588966"/>
                    <a:ext cx="524431" cy="0"/>
                  </a:xfrm>
                  <a:prstGeom prst="line">
                    <a:avLst/>
                  </a:prstGeom>
                  <a:noFill/>
                  <a:ln w="12700">
                    <a:solidFill>
                      <a:schemeClr val="tx1"/>
                    </a:solidFill>
                    <a:round/>
                    <a:headEnd type="triangle" w="med" len="me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223263" name="Line 25"/>
                  <p:cNvSpPr>
                    <a:spLocks noChangeShapeType="1"/>
                  </p:cNvSpPr>
                  <p:nvPr/>
                </p:nvSpPr>
                <p:spPr bwMode="auto">
                  <a:xfrm>
                    <a:off x="6211623" y="2743200"/>
                    <a:ext cx="0" cy="2141849"/>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0" tIns="0" rIns="0" bIns="0"/>
                  <a:lstStyle/>
                  <a:p>
                    <a:endParaRPr lang="en-US"/>
                  </a:p>
                </p:txBody>
              </p:sp>
            </p:grpSp>
            <p:sp>
              <p:nvSpPr>
                <p:cNvPr id="17435" name="Rectangle 27"/>
                <p:cNvSpPr>
                  <a:spLocks/>
                </p:cNvSpPr>
                <p:nvPr/>
              </p:nvSpPr>
              <p:spPr bwMode="auto">
                <a:xfrm>
                  <a:off x="5513599" y="4984346"/>
                  <a:ext cx="1417975" cy="2709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chemeClr val="tx1"/>
                      </a:solidFill>
                      <a:miter lim="800000"/>
                      <a:headEnd type="none" w="med" len="med"/>
                      <a:tailEnd type="none" w="med" len="med"/>
                    </a14:hiddenLine>
                  </a:ext>
                </a:extLst>
              </p:spPr>
              <p:txBody>
                <a:bodyPr lIns="26789" tIns="26789" rIns="26789" bIns="26789" anchor="ctr" anchorCtr="0"/>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spcBef>
                      <a:spcPts val="835"/>
                    </a:spcBef>
                    <a:defRPr/>
                  </a:pPr>
                  <a:r>
                    <a:rPr lang="en-US" sz="1266" b="1" dirty="0" smtClean="0">
                      <a:latin typeface="Arial Italic" panose="020B0604020202090204" pitchFamily="34" charset="0"/>
                      <a:cs typeface="Arial Italic" panose="020B0604020202090204" pitchFamily="34" charset="0"/>
                      <a:sym typeface="Arial Italic" panose="020B0604020202090204" pitchFamily="34" charset="0"/>
                    </a:rPr>
                    <a:t>interaction</a:t>
                  </a:r>
                </a:p>
              </p:txBody>
            </p:sp>
            <p:sp>
              <p:nvSpPr>
                <p:cNvPr id="17436" name="Rectangle 28"/>
                <p:cNvSpPr>
                  <a:spLocks/>
                </p:cNvSpPr>
                <p:nvPr/>
              </p:nvSpPr>
              <p:spPr bwMode="auto">
                <a:xfrm>
                  <a:off x="6345015" y="1237039"/>
                  <a:ext cx="1768815" cy="2709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chemeClr val="tx1"/>
                      </a:solidFill>
                      <a:miter lim="800000"/>
                      <a:headEnd type="none" w="med" len="med"/>
                      <a:tailEnd type="none" w="med" len="med"/>
                    </a14:hiddenLine>
                  </a:ext>
                </a:extLst>
              </p:spPr>
              <p:txBody>
                <a:bodyPr lIns="26789" tIns="26789" rIns="26789" bIns="26789" anchor="ctr" anchorCtr="0"/>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spcBef>
                      <a:spcPts val="835"/>
                    </a:spcBef>
                    <a:defRPr/>
                  </a:pPr>
                  <a:r>
                    <a:rPr lang="en-US" sz="1266" b="1" dirty="0" smtClean="0">
                      <a:latin typeface="Arial Bold Italic" panose="020B0704020202090204" pitchFamily="34" charset="0"/>
                      <a:cs typeface="Arial Bold Italic" panose="020B0704020202090204" pitchFamily="34" charset="0"/>
                      <a:sym typeface="Arial Bold Italic" panose="020B0704020202090204" pitchFamily="34" charset="0"/>
                    </a:rPr>
                    <a:t>data acquisition</a:t>
                  </a:r>
                </a:p>
              </p:txBody>
            </p:sp>
          </p:grpSp>
        </p:grpSp>
        <p:sp>
          <p:nvSpPr>
            <p:cNvPr id="7" name="TextBox 6"/>
            <p:cNvSpPr txBox="1"/>
            <p:nvPr/>
          </p:nvSpPr>
          <p:spPr>
            <a:xfrm>
              <a:off x="6777813" y="3669268"/>
              <a:ext cx="1317530" cy="738664"/>
            </a:xfrm>
            <a:prstGeom prst="rect">
              <a:avLst/>
            </a:prstGeom>
            <a:solidFill>
              <a:schemeClr val="bg1"/>
            </a:solidFill>
            <a:effectLst>
              <a:outerShdw blurRad="63500" sx="102000" sy="102000" algn="ctr" rotWithShape="0">
                <a:prstClr val="black">
                  <a:alpha val="40000"/>
                </a:prstClr>
              </a:outerShdw>
            </a:effectLst>
          </p:spPr>
          <p:txBody>
            <a:bodyPr wrap="square" rtlCol="0">
              <a:spAutoFit/>
            </a:bodyPr>
            <a:lstStyle/>
            <a:p>
              <a:r>
                <a:rPr lang="en-US" sz="1400" dirty="0" smtClean="0"/>
                <a:t>The Visualization Pipeline</a:t>
              </a:r>
              <a:endParaRPr lang="en-US" sz="1400" dirty="0"/>
            </a:p>
          </p:txBody>
        </p:sp>
      </p:grpSp>
      <p:sp>
        <p:nvSpPr>
          <p:cNvPr id="35" name="TextBox 34"/>
          <p:cNvSpPr txBox="1"/>
          <p:nvPr/>
        </p:nvSpPr>
        <p:spPr>
          <a:xfrm>
            <a:off x="152400" y="152400"/>
            <a:ext cx="1646605" cy="369332"/>
          </a:xfrm>
          <a:prstGeom prst="rect">
            <a:avLst/>
          </a:prstGeom>
          <a:noFill/>
          <a:ln w="38100">
            <a:solidFill>
              <a:srgbClr val="00B050"/>
            </a:solidFill>
          </a:ln>
          <a:effectLst>
            <a:outerShdw blurRad="63500" sx="102000" sy="102000" algn="ctr" rotWithShape="0">
              <a:prstClr val="black">
                <a:alpha val="40000"/>
              </a:prstClr>
            </a:outerShdw>
          </a:effectLst>
        </p:spPr>
        <p:txBody>
          <a:bodyPr wrap="none" rtlCol="0">
            <a:spAutoFit/>
          </a:bodyPr>
          <a:lstStyle/>
          <a:p>
            <a:r>
              <a:rPr lang="en-US" sz="1800" dirty="0" smtClean="0">
                <a:solidFill>
                  <a:srgbClr val="00B050"/>
                </a:solidFill>
              </a:rPr>
              <a:t>very important</a:t>
            </a:r>
            <a:endParaRPr lang="en-US" sz="1800" dirty="0">
              <a:solidFill>
                <a:srgbClr val="00B050"/>
              </a:solidFill>
            </a:endParaRPr>
          </a:p>
        </p:txBody>
      </p:sp>
    </p:spTree>
    <p:extLst>
      <p:ext uri="{BB962C8B-B14F-4D97-AF65-F5344CB8AC3E}">
        <p14:creationId xmlns:p14="http://schemas.microsoft.com/office/powerpoint/2010/main" val="3606340067"/>
      </p:ext>
    </p:extLst>
  </p:cSld>
  <p:clrMapOvr>
    <a:masterClrMapping/>
  </p:clrMapOvr>
  <p:transition spd="slow"/>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64" name="Picture 4" descr="Bild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81463" y="1295400"/>
            <a:ext cx="4833937" cy="4876800"/>
          </a:xfrm>
          <a:prstGeom prst="rect">
            <a:avLst/>
          </a:prstGeom>
          <a:noFill/>
          <a:extLst>
            <a:ext uri="{909E8E84-426E-40DD-AFC4-6F175D3DCCD1}">
              <a14:hiddenFill xmlns:a14="http://schemas.microsoft.com/office/drawing/2010/main">
                <a:solidFill>
                  <a:srgbClr val="FFFFFF"/>
                </a:solidFill>
              </a14:hiddenFill>
            </a:ext>
          </a:extLst>
        </p:spPr>
      </p:pic>
      <p:sp>
        <p:nvSpPr>
          <p:cNvPr id="399365" name="Rectangle 5"/>
          <p:cNvSpPr>
            <a:spLocks noGrp="1" noChangeArrowheads="1"/>
          </p:cNvSpPr>
          <p:nvPr>
            <p:ph type="title"/>
          </p:nvPr>
        </p:nvSpPr>
        <p:spPr/>
        <p:txBody>
          <a:bodyPr/>
          <a:lstStyle/>
          <a:p>
            <a:r>
              <a:rPr lang="en-US" dirty="0"/>
              <a:t>Data Description</a:t>
            </a:r>
            <a:endParaRPr lang="de-DE" dirty="0"/>
          </a:p>
        </p:txBody>
      </p:sp>
      <p:sp>
        <p:nvSpPr>
          <p:cNvPr id="399366" name="Rectangle 6"/>
          <p:cNvSpPr>
            <a:spLocks noGrp="1" noChangeArrowheads="1"/>
          </p:cNvSpPr>
          <p:nvPr>
            <p:ph idx="1"/>
          </p:nvPr>
        </p:nvSpPr>
        <p:spPr>
          <a:xfrm>
            <a:off x="250825" y="549275"/>
            <a:ext cx="3606800" cy="5759450"/>
          </a:xfrm>
        </p:spPr>
        <p:txBody>
          <a:bodyPr/>
          <a:lstStyle/>
          <a:p>
            <a:r>
              <a:rPr lang="en-US"/>
              <a:t>Common way of describing multiparameter data: table in which independent and dependent variables are marked:</a:t>
            </a:r>
            <a:endParaRPr lang="de-DE"/>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Description</a:t>
            </a:r>
          </a:p>
        </p:txBody>
      </p:sp>
      <p:sp>
        <p:nvSpPr>
          <p:cNvPr id="3" name="Content Placeholder 2"/>
          <p:cNvSpPr>
            <a:spLocks noGrp="1"/>
          </p:cNvSpPr>
          <p:nvPr>
            <p:ph idx="1"/>
          </p:nvPr>
        </p:nvSpPr>
        <p:spPr/>
        <p:txBody>
          <a:bodyPr/>
          <a:lstStyle/>
          <a:p>
            <a:r>
              <a:rPr lang="en-US" dirty="0" smtClean="0"/>
              <a:t>Observation space is actual space &amp; time</a:t>
            </a:r>
          </a:p>
          <a:p>
            <a:pPr lvl="1"/>
            <a:r>
              <a:rPr lang="en-US" dirty="0" smtClean="0"/>
              <a:t>Often the case in physics, medicine, chemistry, geology, …</a:t>
            </a:r>
          </a:p>
          <a:p>
            <a:pPr lvl="1"/>
            <a:r>
              <a:rPr lang="en-US" dirty="0" smtClean="0"/>
              <a:t>Many numerical methods available (derivatives, interpolation, …)</a:t>
            </a:r>
          </a:p>
          <a:p>
            <a:pPr lvl="1"/>
            <a:r>
              <a:rPr lang="en-US" i="1" dirty="0" smtClean="0"/>
              <a:t>The class will concentrate on visualization methods for that kind of data, starting with the next lecture.</a:t>
            </a:r>
          </a:p>
          <a:p>
            <a:endParaRPr lang="en-US" dirty="0"/>
          </a:p>
          <a:p>
            <a:r>
              <a:rPr lang="en-US" dirty="0" smtClean="0"/>
              <a:t>No specific prior on observation space</a:t>
            </a:r>
          </a:p>
          <a:p>
            <a:pPr lvl="1"/>
            <a:r>
              <a:rPr lang="en-US" dirty="0" smtClean="0"/>
              <a:t>Often the case with business data, data bases, abstract spaces, …</a:t>
            </a:r>
          </a:p>
          <a:p>
            <a:pPr lvl="1"/>
            <a:r>
              <a:rPr lang="en-US" dirty="0" smtClean="0"/>
              <a:t>Few general methods exist</a:t>
            </a:r>
          </a:p>
          <a:p>
            <a:pPr lvl="1"/>
            <a:r>
              <a:rPr lang="en-US" dirty="0" smtClean="0"/>
              <a:t>Many guidelines exist</a:t>
            </a:r>
          </a:p>
          <a:p>
            <a:pPr lvl="1"/>
            <a:r>
              <a:rPr lang="en-US" i="1" dirty="0" smtClean="0"/>
              <a:t>We will look into this area today.</a:t>
            </a:r>
            <a:endParaRPr lang="en-US" i="1" dirty="0"/>
          </a:p>
        </p:txBody>
      </p:sp>
    </p:spTree>
    <p:extLst>
      <p:ext uri="{BB962C8B-B14F-4D97-AF65-F5344CB8AC3E}">
        <p14:creationId xmlns:p14="http://schemas.microsoft.com/office/powerpoint/2010/main" val="102097326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1828800"/>
            <a:ext cx="8153400" cy="1143000"/>
          </a:xfrm>
        </p:spPr>
        <p:txBody>
          <a:bodyPr/>
          <a:lstStyle/>
          <a:p>
            <a:r>
              <a:rPr lang="en-US" dirty="0" smtClean="0"/>
              <a:t>Classification Scheme for Visualization Methods</a:t>
            </a:r>
            <a:endParaRPr lang="en-US" dirty="0"/>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387448494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Classification Scheme for Visualization Methods</a:t>
            </a:r>
          </a:p>
        </p:txBody>
      </p:sp>
      <p:pic>
        <p:nvPicPr>
          <p:cNvPr id="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2200" y="1206500"/>
            <a:ext cx="4343400" cy="429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4" name="Group 3"/>
          <p:cNvGrpSpPr>
            <a:grpSpLocks/>
          </p:cNvGrpSpPr>
          <p:nvPr/>
        </p:nvGrpSpPr>
        <p:grpSpPr bwMode="auto">
          <a:xfrm>
            <a:off x="457200" y="2146301"/>
            <a:ext cx="6092825" cy="1981201"/>
            <a:chOff x="288" y="1632"/>
            <a:chExt cx="3838" cy="1248"/>
          </a:xfrm>
        </p:grpSpPr>
        <p:pic>
          <p:nvPicPr>
            <p:cNvPr id="13" name="Picture 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98" y="2048"/>
              <a:ext cx="2528" cy="7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Rectangle 13"/>
            <p:cNvSpPr>
              <a:spLocks noChangeArrowheads="1"/>
            </p:cNvSpPr>
            <p:nvPr/>
          </p:nvSpPr>
          <p:spPr bwMode="auto">
            <a:xfrm>
              <a:off x="288" y="1632"/>
              <a:ext cx="155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de-DE"/>
              </a:defPPr>
              <a:lvl1pPr algn="l" rtl="0" fontAlgn="base">
                <a:spcBef>
                  <a:spcPct val="0"/>
                </a:spcBef>
                <a:spcAft>
                  <a:spcPct val="0"/>
                </a:spcAft>
                <a:defRPr sz="2400" kern="1200">
                  <a:solidFill>
                    <a:schemeClr val="tx1"/>
                  </a:solidFill>
                  <a:latin typeface="Times New Roman" pitchFamily="18" charset="0"/>
                  <a:ea typeface="+mn-ea"/>
                  <a:cs typeface="+mn-cs"/>
                </a:defRPr>
              </a:lvl1pPr>
              <a:lvl2pPr marL="457200" algn="l" rtl="0" fontAlgn="base">
                <a:spcBef>
                  <a:spcPct val="0"/>
                </a:spcBef>
                <a:spcAft>
                  <a:spcPct val="0"/>
                </a:spcAft>
                <a:defRPr sz="2400" kern="1200">
                  <a:solidFill>
                    <a:schemeClr val="tx1"/>
                  </a:solidFill>
                  <a:latin typeface="Times New Roman" pitchFamily="18" charset="0"/>
                  <a:ea typeface="+mn-ea"/>
                  <a:cs typeface="+mn-cs"/>
                </a:defRPr>
              </a:lvl2pPr>
              <a:lvl3pPr marL="914400" algn="l" rtl="0" fontAlgn="base">
                <a:spcBef>
                  <a:spcPct val="0"/>
                </a:spcBef>
                <a:spcAft>
                  <a:spcPct val="0"/>
                </a:spcAft>
                <a:defRPr sz="2400" kern="1200">
                  <a:solidFill>
                    <a:schemeClr val="tx1"/>
                  </a:solidFill>
                  <a:latin typeface="Times New Roman" pitchFamily="18" charset="0"/>
                  <a:ea typeface="+mn-ea"/>
                  <a:cs typeface="+mn-cs"/>
                </a:defRPr>
              </a:lvl3pPr>
              <a:lvl4pPr marL="1371600" algn="l" rtl="0" fontAlgn="base">
                <a:spcBef>
                  <a:spcPct val="0"/>
                </a:spcBef>
                <a:spcAft>
                  <a:spcPct val="0"/>
                </a:spcAft>
                <a:defRPr sz="2400" kern="1200">
                  <a:solidFill>
                    <a:schemeClr val="tx1"/>
                  </a:solidFill>
                  <a:latin typeface="Times New Roman" pitchFamily="18" charset="0"/>
                  <a:ea typeface="+mn-ea"/>
                  <a:cs typeface="+mn-cs"/>
                </a:defRPr>
              </a:lvl4pPr>
              <a:lvl5pPr marL="1828800" algn="l" rtl="0" fontAlgn="base">
                <a:spcBef>
                  <a:spcPct val="0"/>
                </a:spcBef>
                <a:spcAft>
                  <a:spcPct val="0"/>
                </a:spcAft>
                <a:defRPr sz="2400" kern="1200">
                  <a:solidFill>
                    <a:schemeClr val="tx1"/>
                  </a:solidFill>
                  <a:latin typeface="Times New Roman" pitchFamily="18" charset="0"/>
                  <a:ea typeface="+mn-ea"/>
                  <a:cs typeface="+mn-cs"/>
                </a:defRPr>
              </a:lvl5pPr>
              <a:lvl6pPr marL="2286000" algn="l" defTabSz="914400" rtl="0" eaLnBrk="1" latinLnBrk="0" hangingPunct="1">
                <a:defRPr sz="2400" kern="1200">
                  <a:solidFill>
                    <a:schemeClr val="tx1"/>
                  </a:solidFill>
                  <a:latin typeface="Times New Roman" pitchFamily="18" charset="0"/>
                  <a:ea typeface="+mn-ea"/>
                  <a:cs typeface="+mn-cs"/>
                </a:defRPr>
              </a:lvl6pPr>
              <a:lvl7pPr marL="2743200" algn="l" defTabSz="914400" rtl="0" eaLnBrk="1" latinLnBrk="0" hangingPunct="1">
                <a:defRPr sz="2400" kern="1200">
                  <a:solidFill>
                    <a:schemeClr val="tx1"/>
                  </a:solidFill>
                  <a:latin typeface="Times New Roman" pitchFamily="18" charset="0"/>
                  <a:ea typeface="+mn-ea"/>
                  <a:cs typeface="+mn-cs"/>
                </a:defRPr>
              </a:lvl7pPr>
              <a:lvl8pPr marL="3200400" algn="l" defTabSz="914400" rtl="0" eaLnBrk="1" latinLnBrk="0" hangingPunct="1">
                <a:defRPr sz="2400" kern="1200">
                  <a:solidFill>
                    <a:schemeClr val="tx1"/>
                  </a:solidFill>
                  <a:latin typeface="Times New Roman" pitchFamily="18" charset="0"/>
                  <a:ea typeface="+mn-ea"/>
                  <a:cs typeface="+mn-cs"/>
                </a:defRPr>
              </a:lvl8pPr>
              <a:lvl9pPr marL="3657600" algn="l" defTabSz="914400" rtl="0" eaLnBrk="1" latinLnBrk="0" hangingPunct="1">
                <a:defRPr sz="2400" kern="1200">
                  <a:solidFill>
                    <a:schemeClr val="tx1"/>
                  </a:solidFill>
                  <a:latin typeface="Times New Roman" pitchFamily="18" charset="0"/>
                  <a:ea typeface="+mn-ea"/>
                  <a:cs typeface="+mn-cs"/>
                </a:defRPr>
              </a:lvl9pPr>
            </a:lstStyle>
            <a:p>
              <a:pPr algn="ctr" eaLnBrk="1" hangingPunct="1">
                <a:spcBef>
                  <a:spcPct val="20000"/>
                </a:spcBef>
              </a:pPr>
              <a:r>
                <a:rPr lang="en-US" altLang="en-US" b="1">
                  <a:latin typeface="Arial" charset="0"/>
                </a:rPr>
                <a:t>static</a:t>
              </a:r>
            </a:p>
          </p:txBody>
        </p:sp>
        <p:sp>
          <p:nvSpPr>
            <p:cNvPr id="15" name="Rectangle 14"/>
            <p:cNvSpPr>
              <a:spLocks noChangeArrowheads="1"/>
            </p:cNvSpPr>
            <p:nvPr/>
          </p:nvSpPr>
          <p:spPr bwMode="auto">
            <a:xfrm>
              <a:off x="288" y="2592"/>
              <a:ext cx="155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de-DE"/>
              </a:defPPr>
              <a:lvl1pPr algn="l" rtl="0" fontAlgn="base">
                <a:spcBef>
                  <a:spcPct val="0"/>
                </a:spcBef>
                <a:spcAft>
                  <a:spcPct val="0"/>
                </a:spcAft>
                <a:defRPr sz="2400" kern="1200">
                  <a:solidFill>
                    <a:schemeClr val="tx1"/>
                  </a:solidFill>
                  <a:latin typeface="Times New Roman" pitchFamily="18" charset="0"/>
                  <a:ea typeface="+mn-ea"/>
                  <a:cs typeface="+mn-cs"/>
                </a:defRPr>
              </a:lvl1pPr>
              <a:lvl2pPr marL="457200" algn="l" rtl="0" fontAlgn="base">
                <a:spcBef>
                  <a:spcPct val="0"/>
                </a:spcBef>
                <a:spcAft>
                  <a:spcPct val="0"/>
                </a:spcAft>
                <a:defRPr sz="2400" kern="1200">
                  <a:solidFill>
                    <a:schemeClr val="tx1"/>
                  </a:solidFill>
                  <a:latin typeface="Times New Roman" pitchFamily="18" charset="0"/>
                  <a:ea typeface="+mn-ea"/>
                  <a:cs typeface="+mn-cs"/>
                </a:defRPr>
              </a:lvl2pPr>
              <a:lvl3pPr marL="914400" algn="l" rtl="0" fontAlgn="base">
                <a:spcBef>
                  <a:spcPct val="0"/>
                </a:spcBef>
                <a:spcAft>
                  <a:spcPct val="0"/>
                </a:spcAft>
                <a:defRPr sz="2400" kern="1200">
                  <a:solidFill>
                    <a:schemeClr val="tx1"/>
                  </a:solidFill>
                  <a:latin typeface="Times New Roman" pitchFamily="18" charset="0"/>
                  <a:ea typeface="+mn-ea"/>
                  <a:cs typeface="+mn-cs"/>
                </a:defRPr>
              </a:lvl3pPr>
              <a:lvl4pPr marL="1371600" algn="l" rtl="0" fontAlgn="base">
                <a:spcBef>
                  <a:spcPct val="0"/>
                </a:spcBef>
                <a:spcAft>
                  <a:spcPct val="0"/>
                </a:spcAft>
                <a:defRPr sz="2400" kern="1200">
                  <a:solidFill>
                    <a:schemeClr val="tx1"/>
                  </a:solidFill>
                  <a:latin typeface="Times New Roman" pitchFamily="18" charset="0"/>
                  <a:ea typeface="+mn-ea"/>
                  <a:cs typeface="+mn-cs"/>
                </a:defRPr>
              </a:lvl4pPr>
              <a:lvl5pPr marL="1828800" algn="l" rtl="0" fontAlgn="base">
                <a:spcBef>
                  <a:spcPct val="0"/>
                </a:spcBef>
                <a:spcAft>
                  <a:spcPct val="0"/>
                </a:spcAft>
                <a:defRPr sz="2400" kern="1200">
                  <a:solidFill>
                    <a:schemeClr val="tx1"/>
                  </a:solidFill>
                  <a:latin typeface="Times New Roman" pitchFamily="18" charset="0"/>
                  <a:ea typeface="+mn-ea"/>
                  <a:cs typeface="+mn-cs"/>
                </a:defRPr>
              </a:lvl5pPr>
              <a:lvl6pPr marL="2286000" algn="l" defTabSz="914400" rtl="0" eaLnBrk="1" latinLnBrk="0" hangingPunct="1">
                <a:defRPr sz="2400" kern="1200">
                  <a:solidFill>
                    <a:schemeClr val="tx1"/>
                  </a:solidFill>
                  <a:latin typeface="Times New Roman" pitchFamily="18" charset="0"/>
                  <a:ea typeface="+mn-ea"/>
                  <a:cs typeface="+mn-cs"/>
                </a:defRPr>
              </a:lvl6pPr>
              <a:lvl7pPr marL="2743200" algn="l" defTabSz="914400" rtl="0" eaLnBrk="1" latinLnBrk="0" hangingPunct="1">
                <a:defRPr sz="2400" kern="1200">
                  <a:solidFill>
                    <a:schemeClr val="tx1"/>
                  </a:solidFill>
                  <a:latin typeface="Times New Roman" pitchFamily="18" charset="0"/>
                  <a:ea typeface="+mn-ea"/>
                  <a:cs typeface="+mn-cs"/>
                </a:defRPr>
              </a:lvl7pPr>
              <a:lvl8pPr marL="3200400" algn="l" defTabSz="914400" rtl="0" eaLnBrk="1" latinLnBrk="0" hangingPunct="1">
                <a:defRPr sz="2400" kern="1200">
                  <a:solidFill>
                    <a:schemeClr val="tx1"/>
                  </a:solidFill>
                  <a:latin typeface="Times New Roman" pitchFamily="18" charset="0"/>
                  <a:ea typeface="+mn-ea"/>
                  <a:cs typeface="+mn-cs"/>
                </a:defRPr>
              </a:lvl8pPr>
              <a:lvl9pPr marL="3657600" algn="l" defTabSz="914400" rtl="0" eaLnBrk="1" latinLnBrk="0" hangingPunct="1">
                <a:defRPr sz="2400" kern="1200">
                  <a:solidFill>
                    <a:schemeClr val="tx1"/>
                  </a:solidFill>
                  <a:latin typeface="Times New Roman" pitchFamily="18" charset="0"/>
                  <a:ea typeface="+mn-ea"/>
                  <a:cs typeface="+mn-cs"/>
                </a:defRPr>
              </a:lvl9pPr>
            </a:lstStyle>
            <a:p>
              <a:pPr algn="ctr" eaLnBrk="1" hangingPunct="1">
                <a:spcBef>
                  <a:spcPct val="20000"/>
                </a:spcBef>
              </a:pPr>
              <a:r>
                <a:rPr lang="en-US" altLang="en-US" b="1" dirty="0">
                  <a:latin typeface="Arial" charset="0"/>
                </a:rPr>
                <a:t>dynamic</a:t>
              </a:r>
            </a:p>
          </p:txBody>
        </p:sp>
      </p:grpSp>
      <p:grpSp>
        <p:nvGrpSpPr>
          <p:cNvPr id="5" name="Group 4"/>
          <p:cNvGrpSpPr>
            <a:grpSpLocks/>
          </p:cNvGrpSpPr>
          <p:nvPr/>
        </p:nvGrpSpPr>
        <p:grpSpPr bwMode="auto">
          <a:xfrm>
            <a:off x="1793876" y="1352550"/>
            <a:ext cx="3692527" cy="4298951"/>
            <a:chOff x="1130" y="908"/>
            <a:chExt cx="2326" cy="2708"/>
          </a:xfrm>
        </p:grpSpPr>
        <p:pic>
          <p:nvPicPr>
            <p:cNvPr id="10" name="Picture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06" y="908"/>
              <a:ext cx="1133" cy="22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Rectangle 10"/>
            <p:cNvSpPr>
              <a:spLocks noChangeArrowheads="1"/>
            </p:cNvSpPr>
            <p:nvPr/>
          </p:nvSpPr>
          <p:spPr bwMode="auto">
            <a:xfrm>
              <a:off x="1130" y="3040"/>
              <a:ext cx="155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de-DE"/>
              </a:defPPr>
              <a:lvl1pPr algn="l" rtl="0" fontAlgn="base">
                <a:spcBef>
                  <a:spcPct val="0"/>
                </a:spcBef>
                <a:spcAft>
                  <a:spcPct val="0"/>
                </a:spcAft>
                <a:defRPr sz="2400" kern="1200">
                  <a:solidFill>
                    <a:schemeClr val="tx1"/>
                  </a:solidFill>
                  <a:latin typeface="Times New Roman" pitchFamily="18" charset="0"/>
                  <a:ea typeface="+mn-ea"/>
                  <a:cs typeface="+mn-cs"/>
                </a:defRPr>
              </a:lvl1pPr>
              <a:lvl2pPr marL="457200" algn="l" rtl="0" fontAlgn="base">
                <a:spcBef>
                  <a:spcPct val="0"/>
                </a:spcBef>
                <a:spcAft>
                  <a:spcPct val="0"/>
                </a:spcAft>
                <a:defRPr sz="2400" kern="1200">
                  <a:solidFill>
                    <a:schemeClr val="tx1"/>
                  </a:solidFill>
                  <a:latin typeface="Times New Roman" pitchFamily="18" charset="0"/>
                  <a:ea typeface="+mn-ea"/>
                  <a:cs typeface="+mn-cs"/>
                </a:defRPr>
              </a:lvl2pPr>
              <a:lvl3pPr marL="914400" algn="l" rtl="0" fontAlgn="base">
                <a:spcBef>
                  <a:spcPct val="0"/>
                </a:spcBef>
                <a:spcAft>
                  <a:spcPct val="0"/>
                </a:spcAft>
                <a:defRPr sz="2400" kern="1200">
                  <a:solidFill>
                    <a:schemeClr val="tx1"/>
                  </a:solidFill>
                  <a:latin typeface="Times New Roman" pitchFamily="18" charset="0"/>
                  <a:ea typeface="+mn-ea"/>
                  <a:cs typeface="+mn-cs"/>
                </a:defRPr>
              </a:lvl3pPr>
              <a:lvl4pPr marL="1371600" algn="l" rtl="0" fontAlgn="base">
                <a:spcBef>
                  <a:spcPct val="0"/>
                </a:spcBef>
                <a:spcAft>
                  <a:spcPct val="0"/>
                </a:spcAft>
                <a:defRPr sz="2400" kern="1200">
                  <a:solidFill>
                    <a:schemeClr val="tx1"/>
                  </a:solidFill>
                  <a:latin typeface="Times New Roman" pitchFamily="18" charset="0"/>
                  <a:ea typeface="+mn-ea"/>
                  <a:cs typeface="+mn-cs"/>
                </a:defRPr>
              </a:lvl4pPr>
              <a:lvl5pPr marL="1828800" algn="l" rtl="0" fontAlgn="base">
                <a:spcBef>
                  <a:spcPct val="0"/>
                </a:spcBef>
                <a:spcAft>
                  <a:spcPct val="0"/>
                </a:spcAft>
                <a:defRPr sz="2400" kern="1200">
                  <a:solidFill>
                    <a:schemeClr val="tx1"/>
                  </a:solidFill>
                  <a:latin typeface="Times New Roman" pitchFamily="18" charset="0"/>
                  <a:ea typeface="+mn-ea"/>
                  <a:cs typeface="+mn-cs"/>
                </a:defRPr>
              </a:lvl5pPr>
              <a:lvl6pPr marL="2286000" algn="l" defTabSz="914400" rtl="0" eaLnBrk="1" latinLnBrk="0" hangingPunct="1">
                <a:defRPr sz="2400" kern="1200">
                  <a:solidFill>
                    <a:schemeClr val="tx1"/>
                  </a:solidFill>
                  <a:latin typeface="Times New Roman" pitchFamily="18" charset="0"/>
                  <a:ea typeface="+mn-ea"/>
                  <a:cs typeface="+mn-cs"/>
                </a:defRPr>
              </a:lvl6pPr>
              <a:lvl7pPr marL="2743200" algn="l" defTabSz="914400" rtl="0" eaLnBrk="1" latinLnBrk="0" hangingPunct="1">
                <a:defRPr sz="2400" kern="1200">
                  <a:solidFill>
                    <a:schemeClr val="tx1"/>
                  </a:solidFill>
                  <a:latin typeface="Times New Roman" pitchFamily="18" charset="0"/>
                  <a:ea typeface="+mn-ea"/>
                  <a:cs typeface="+mn-cs"/>
                </a:defRPr>
              </a:lvl7pPr>
              <a:lvl8pPr marL="3200400" algn="l" defTabSz="914400" rtl="0" eaLnBrk="1" latinLnBrk="0" hangingPunct="1">
                <a:defRPr sz="2400" kern="1200">
                  <a:solidFill>
                    <a:schemeClr val="tx1"/>
                  </a:solidFill>
                  <a:latin typeface="Times New Roman" pitchFamily="18" charset="0"/>
                  <a:ea typeface="+mn-ea"/>
                  <a:cs typeface="+mn-cs"/>
                </a:defRPr>
              </a:lvl8pPr>
              <a:lvl9pPr marL="3657600" algn="l" defTabSz="914400" rtl="0" eaLnBrk="1" latinLnBrk="0" hangingPunct="1">
                <a:defRPr sz="2400" kern="1200">
                  <a:solidFill>
                    <a:schemeClr val="tx1"/>
                  </a:solidFill>
                  <a:latin typeface="Times New Roman" pitchFamily="18" charset="0"/>
                  <a:ea typeface="+mn-ea"/>
                  <a:cs typeface="+mn-cs"/>
                </a:defRPr>
              </a:lvl9pPr>
            </a:lstStyle>
            <a:p>
              <a:pPr algn="ctr" eaLnBrk="1" hangingPunct="1">
                <a:spcBef>
                  <a:spcPct val="20000"/>
                </a:spcBef>
              </a:pPr>
              <a:r>
                <a:rPr lang="en-US" altLang="en-US" b="1" dirty="0">
                  <a:latin typeface="Arial" charset="0"/>
                </a:rPr>
                <a:t>2D</a:t>
              </a:r>
            </a:p>
          </p:txBody>
        </p:sp>
        <p:sp>
          <p:nvSpPr>
            <p:cNvPr id="12" name="Rectangle 11"/>
            <p:cNvSpPr>
              <a:spLocks noChangeArrowheads="1"/>
            </p:cNvSpPr>
            <p:nvPr/>
          </p:nvSpPr>
          <p:spPr bwMode="auto">
            <a:xfrm>
              <a:off x="1898" y="3328"/>
              <a:ext cx="155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de-DE"/>
              </a:defPPr>
              <a:lvl1pPr algn="l" rtl="0" fontAlgn="base">
                <a:spcBef>
                  <a:spcPct val="0"/>
                </a:spcBef>
                <a:spcAft>
                  <a:spcPct val="0"/>
                </a:spcAft>
                <a:defRPr sz="2400" kern="1200">
                  <a:solidFill>
                    <a:schemeClr val="tx1"/>
                  </a:solidFill>
                  <a:latin typeface="Times New Roman" pitchFamily="18" charset="0"/>
                  <a:ea typeface="+mn-ea"/>
                  <a:cs typeface="+mn-cs"/>
                </a:defRPr>
              </a:lvl1pPr>
              <a:lvl2pPr marL="457200" algn="l" rtl="0" fontAlgn="base">
                <a:spcBef>
                  <a:spcPct val="0"/>
                </a:spcBef>
                <a:spcAft>
                  <a:spcPct val="0"/>
                </a:spcAft>
                <a:defRPr sz="2400" kern="1200">
                  <a:solidFill>
                    <a:schemeClr val="tx1"/>
                  </a:solidFill>
                  <a:latin typeface="Times New Roman" pitchFamily="18" charset="0"/>
                  <a:ea typeface="+mn-ea"/>
                  <a:cs typeface="+mn-cs"/>
                </a:defRPr>
              </a:lvl2pPr>
              <a:lvl3pPr marL="914400" algn="l" rtl="0" fontAlgn="base">
                <a:spcBef>
                  <a:spcPct val="0"/>
                </a:spcBef>
                <a:spcAft>
                  <a:spcPct val="0"/>
                </a:spcAft>
                <a:defRPr sz="2400" kern="1200">
                  <a:solidFill>
                    <a:schemeClr val="tx1"/>
                  </a:solidFill>
                  <a:latin typeface="Times New Roman" pitchFamily="18" charset="0"/>
                  <a:ea typeface="+mn-ea"/>
                  <a:cs typeface="+mn-cs"/>
                </a:defRPr>
              </a:lvl3pPr>
              <a:lvl4pPr marL="1371600" algn="l" rtl="0" fontAlgn="base">
                <a:spcBef>
                  <a:spcPct val="0"/>
                </a:spcBef>
                <a:spcAft>
                  <a:spcPct val="0"/>
                </a:spcAft>
                <a:defRPr sz="2400" kern="1200">
                  <a:solidFill>
                    <a:schemeClr val="tx1"/>
                  </a:solidFill>
                  <a:latin typeface="Times New Roman" pitchFamily="18" charset="0"/>
                  <a:ea typeface="+mn-ea"/>
                  <a:cs typeface="+mn-cs"/>
                </a:defRPr>
              </a:lvl4pPr>
              <a:lvl5pPr marL="1828800" algn="l" rtl="0" fontAlgn="base">
                <a:spcBef>
                  <a:spcPct val="0"/>
                </a:spcBef>
                <a:spcAft>
                  <a:spcPct val="0"/>
                </a:spcAft>
                <a:defRPr sz="2400" kern="1200">
                  <a:solidFill>
                    <a:schemeClr val="tx1"/>
                  </a:solidFill>
                  <a:latin typeface="Times New Roman" pitchFamily="18" charset="0"/>
                  <a:ea typeface="+mn-ea"/>
                  <a:cs typeface="+mn-cs"/>
                </a:defRPr>
              </a:lvl5pPr>
              <a:lvl6pPr marL="2286000" algn="l" defTabSz="914400" rtl="0" eaLnBrk="1" latinLnBrk="0" hangingPunct="1">
                <a:defRPr sz="2400" kern="1200">
                  <a:solidFill>
                    <a:schemeClr val="tx1"/>
                  </a:solidFill>
                  <a:latin typeface="Times New Roman" pitchFamily="18" charset="0"/>
                  <a:ea typeface="+mn-ea"/>
                  <a:cs typeface="+mn-cs"/>
                </a:defRPr>
              </a:lvl6pPr>
              <a:lvl7pPr marL="2743200" algn="l" defTabSz="914400" rtl="0" eaLnBrk="1" latinLnBrk="0" hangingPunct="1">
                <a:defRPr sz="2400" kern="1200">
                  <a:solidFill>
                    <a:schemeClr val="tx1"/>
                  </a:solidFill>
                  <a:latin typeface="Times New Roman" pitchFamily="18" charset="0"/>
                  <a:ea typeface="+mn-ea"/>
                  <a:cs typeface="+mn-cs"/>
                </a:defRPr>
              </a:lvl7pPr>
              <a:lvl8pPr marL="3200400" algn="l" defTabSz="914400" rtl="0" eaLnBrk="1" latinLnBrk="0" hangingPunct="1">
                <a:defRPr sz="2400" kern="1200">
                  <a:solidFill>
                    <a:schemeClr val="tx1"/>
                  </a:solidFill>
                  <a:latin typeface="Times New Roman" pitchFamily="18" charset="0"/>
                  <a:ea typeface="+mn-ea"/>
                  <a:cs typeface="+mn-cs"/>
                </a:defRPr>
              </a:lvl8pPr>
              <a:lvl9pPr marL="3657600" algn="l" defTabSz="914400" rtl="0" eaLnBrk="1" latinLnBrk="0" hangingPunct="1">
                <a:defRPr sz="2400" kern="1200">
                  <a:solidFill>
                    <a:schemeClr val="tx1"/>
                  </a:solidFill>
                  <a:latin typeface="Times New Roman" pitchFamily="18" charset="0"/>
                  <a:ea typeface="+mn-ea"/>
                  <a:cs typeface="+mn-cs"/>
                </a:defRPr>
              </a:lvl9pPr>
            </a:lstStyle>
            <a:p>
              <a:pPr algn="ctr" eaLnBrk="1" hangingPunct="1">
                <a:spcBef>
                  <a:spcPct val="20000"/>
                </a:spcBef>
              </a:pPr>
              <a:r>
                <a:rPr lang="en-US" altLang="en-US" b="1">
                  <a:latin typeface="Arial" charset="0"/>
                </a:rPr>
                <a:t>3D</a:t>
              </a:r>
            </a:p>
          </p:txBody>
        </p:sp>
      </p:grpSp>
      <p:grpSp>
        <p:nvGrpSpPr>
          <p:cNvPr id="6" name="Group 5"/>
          <p:cNvGrpSpPr>
            <a:grpSpLocks/>
          </p:cNvGrpSpPr>
          <p:nvPr/>
        </p:nvGrpSpPr>
        <p:grpSpPr bwMode="auto">
          <a:xfrm>
            <a:off x="3457575" y="1395413"/>
            <a:ext cx="5229225" cy="3956050"/>
            <a:chOff x="2178" y="1159"/>
            <a:chExt cx="3294" cy="2492"/>
          </a:xfrm>
        </p:grpSpPr>
        <p:pic>
          <p:nvPicPr>
            <p:cNvPr id="7"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78" y="1159"/>
              <a:ext cx="1676" cy="2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le 7"/>
            <p:cNvSpPr>
              <a:spLocks noChangeArrowheads="1"/>
            </p:cNvSpPr>
            <p:nvPr/>
          </p:nvSpPr>
          <p:spPr bwMode="auto">
            <a:xfrm>
              <a:off x="3338" y="3360"/>
              <a:ext cx="1558"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de-DE"/>
              </a:defPPr>
              <a:lvl1pPr algn="l" rtl="0" fontAlgn="base">
                <a:spcBef>
                  <a:spcPct val="0"/>
                </a:spcBef>
                <a:spcAft>
                  <a:spcPct val="0"/>
                </a:spcAft>
                <a:defRPr sz="2400" kern="1200">
                  <a:solidFill>
                    <a:schemeClr val="tx1"/>
                  </a:solidFill>
                  <a:latin typeface="Times New Roman" pitchFamily="18" charset="0"/>
                  <a:ea typeface="+mn-ea"/>
                  <a:cs typeface="+mn-cs"/>
                </a:defRPr>
              </a:lvl1pPr>
              <a:lvl2pPr marL="457200" algn="l" rtl="0" fontAlgn="base">
                <a:spcBef>
                  <a:spcPct val="0"/>
                </a:spcBef>
                <a:spcAft>
                  <a:spcPct val="0"/>
                </a:spcAft>
                <a:defRPr sz="2400" kern="1200">
                  <a:solidFill>
                    <a:schemeClr val="tx1"/>
                  </a:solidFill>
                  <a:latin typeface="Times New Roman" pitchFamily="18" charset="0"/>
                  <a:ea typeface="+mn-ea"/>
                  <a:cs typeface="+mn-cs"/>
                </a:defRPr>
              </a:lvl2pPr>
              <a:lvl3pPr marL="914400" algn="l" rtl="0" fontAlgn="base">
                <a:spcBef>
                  <a:spcPct val="0"/>
                </a:spcBef>
                <a:spcAft>
                  <a:spcPct val="0"/>
                </a:spcAft>
                <a:defRPr sz="2400" kern="1200">
                  <a:solidFill>
                    <a:schemeClr val="tx1"/>
                  </a:solidFill>
                  <a:latin typeface="Times New Roman" pitchFamily="18" charset="0"/>
                  <a:ea typeface="+mn-ea"/>
                  <a:cs typeface="+mn-cs"/>
                </a:defRPr>
              </a:lvl3pPr>
              <a:lvl4pPr marL="1371600" algn="l" rtl="0" fontAlgn="base">
                <a:spcBef>
                  <a:spcPct val="0"/>
                </a:spcBef>
                <a:spcAft>
                  <a:spcPct val="0"/>
                </a:spcAft>
                <a:defRPr sz="2400" kern="1200">
                  <a:solidFill>
                    <a:schemeClr val="tx1"/>
                  </a:solidFill>
                  <a:latin typeface="Times New Roman" pitchFamily="18" charset="0"/>
                  <a:ea typeface="+mn-ea"/>
                  <a:cs typeface="+mn-cs"/>
                </a:defRPr>
              </a:lvl4pPr>
              <a:lvl5pPr marL="1828800" algn="l" rtl="0" fontAlgn="base">
                <a:spcBef>
                  <a:spcPct val="0"/>
                </a:spcBef>
                <a:spcAft>
                  <a:spcPct val="0"/>
                </a:spcAft>
                <a:defRPr sz="2400" kern="1200">
                  <a:solidFill>
                    <a:schemeClr val="tx1"/>
                  </a:solidFill>
                  <a:latin typeface="Times New Roman" pitchFamily="18" charset="0"/>
                  <a:ea typeface="+mn-ea"/>
                  <a:cs typeface="+mn-cs"/>
                </a:defRPr>
              </a:lvl5pPr>
              <a:lvl6pPr marL="2286000" algn="l" defTabSz="914400" rtl="0" eaLnBrk="1" latinLnBrk="0" hangingPunct="1">
                <a:defRPr sz="2400" kern="1200">
                  <a:solidFill>
                    <a:schemeClr val="tx1"/>
                  </a:solidFill>
                  <a:latin typeface="Times New Roman" pitchFamily="18" charset="0"/>
                  <a:ea typeface="+mn-ea"/>
                  <a:cs typeface="+mn-cs"/>
                </a:defRPr>
              </a:lvl6pPr>
              <a:lvl7pPr marL="2743200" algn="l" defTabSz="914400" rtl="0" eaLnBrk="1" latinLnBrk="0" hangingPunct="1">
                <a:defRPr sz="2400" kern="1200">
                  <a:solidFill>
                    <a:schemeClr val="tx1"/>
                  </a:solidFill>
                  <a:latin typeface="Times New Roman" pitchFamily="18" charset="0"/>
                  <a:ea typeface="+mn-ea"/>
                  <a:cs typeface="+mn-cs"/>
                </a:defRPr>
              </a:lvl7pPr>
              <a:lvl8pPr marL="3200400" algn="l" defTabSz="914400" rtl="0" eaLnBrk="1" latinLnBrk="0" hangingPunct="1">
                <a:defRPr sz="2400" kern="1200">
                  <a:solidFill>
                    <a:schemeClr val="tx1"/>
                  </a:solidFill>
                  <a:latin typeface="Times New Roman" pitchFamily="18" charset="0"/>
                  <a:ea typeface="+mn-ea"/>
                  <a:cs typeface="+mn-cs"/>
                </a:defRPr>
              </a:lvl8pPr>
              <a:lvl9pPr marL="3657600" algn="l" defTabSz="914400" rtl="0" eaLnBrk="1" latinLnBrk="0" hangingPunct="1">
                <a:defRPr sz="2400" kern="1200">
                  <a:solidFill>
                    <a:schemeClr val="tx1"/>
                  </a:solidFill>
                  <a:latin typeface="Times New Roman" pitchFamily="18" charset="0"/>
                  <a:ea typeface="+mn-ea"/>
                  <a:cs typeface="+mn-cs"/>
                </a:defRPr>
              </a:lvl9pPr>
            </a:lstStyle>
            <a:p>
              <a:pPr algn="ctr" eaLnBrk="1" hangingPunct="1"/>
              <a:r>
                <a:rPr lang="en-US" altLang="en-US" b="1">
                  <a:latin typeface="Arial" charset="0"/>
                </a:rPr>
                <a:t>complete</a:t>
              </a:r>
            </a:p>
          </p:txBody>
        </p:sp>
        <p:sp>
          <p:nvSpPr>
            <p:cNvPr id="9" name="Rectangle 8"/>
            <p:cNvSpPr>
              <a:spLocks noChangeArrowheads="1"/>
            </p:cNvSpPr>
            <p:nvPr/>
          </p:nvSpPr>
          <p:spPr bwMode="auto">
            <a:xfrm>
              <a:off x="3914" y="2928"/>
              <a:ext cx="1558"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de-DE"/>
              </a:defPPr>
              <a:lvl1pPr algn="l" rtl="0" fontAlgn="base">
                <a:spcBef>
                  <a:spcPct val="0"/>
                </a:spcBef>
                <a:spcAft>
                  <a:spcPct val="0"/>
                </a:spcAft>
                <a:defRPr sz="2400" kern="1200">
                  <a:solidFill>
                    <a:schemeClr val="tx1"/>
                  </a:solidFill>
                  <a:latin typeface="Times New Roman" pitchFamily="18" charset="0"/>
                  <a:ea typeface="+mn-ea"/>
                  <a:cs typeface="+mn-cs"/>
                </a:defRPr>
              </a:lvl1pPr>
              <a:lvl2pPr marL="457200" algn="l" rtl="0" fontAlgn="base">
                <a:spcBef>
                  <a:spcPct val="0"/>
                </a:spcBef>
                <a:spcAft>
                  <a:spcPct val="0"/>
                </a:spcAft>
                <a:defRPr sz="2400" kern="1200">
                  <a:solidFill>
                    <a:schemeClr val="tx1"/>
                  </a:solidFill>
                  <a:latin typeface="Times New Roman" pitchFamily="18" charset="0"/>
                  <a:ea typeface="+mn-ea"/>
                  <a:cs typeface="+mn-cs"/>
                </a:defRPr>
              </a:lvl2pPr>
              <a:lvl3pPr marL="914400" algn="l" rtl="0" fontAlgn="base">
                <a:spcBef>
                  <a:spcPct val="0"/>
                </a:spcBef>
                <a:spcAft>
                  <a:spcPct val="0"/>
                </a:spcAft>
                <a:defRPr sz="2400" kern="1200">
                  <a:solidFill>
                    <a:schemeClr val="tx1"/>
                  </a:solidFill>
                  <a:latin typeface="Times New Roman" pitchFamily="18" charset="0"/>
                  <a:ea typeface="+mn-ea"/>
                  <a:cs typeface="+mn-cs"/>
                </a:defRPr>
              </a:lvl3pPr>
              <a:lvl4pPr marL="1371600" algn="l" rtl="0" fontAlgn="base">
                <a:spcBef>
                  <a:spcPct val="0"/>
                </a:spcBef>
                <a:spcAft>
                  <a:spcPct val="0"/>
                </a:spcAft>
                <a:defRPr sz="2400" kern="1200">
                  <a:solidFill>
                    <a:schemeClr val="tx1"/>
                  </a:solidFill>
                  <a:latin typeface="Times New Roman" pitchFamily="18" charset="0"/>
                  <a:ea typeface="+mn-ea"/>
                  <a:cs typeface="+mn-cs"/>
                </a:defRPr>
              </a:lvl4pPr>
              <a:lvl5pPr marL="1828800" algn="l" rtl="0" fontAlgn="base">
                <a:spcBef>
                  <a:spcPct val="0"/>
                </a:spcBef>
                <a:spcAft>
                  <a:spcPct val="0"/>
                </a:spcAft>
                <a:defRPr sz="2400" kern="1200">
                  <a:solidFill>
                    <a:schemeClr val="tx1"/>
                  </a:solidFill>
                  <a:latin typeface="Times New Roman" pitchFamily="18" charset="0"/>
                  <a:ea typeface="+mn-ea"/>
                  <a:cs typeface="+mn-cs"/>
                </a:defRPr>
              </a:lvl5pPr>
              <a:lvl6pPr marL="2286000" algn="l" defTabSz="914400" rtl="0" eaLnBrk="1" latinLnBrk="0" hangingPunct="1">
                <a:defRPr sz="2400" kern="1200">
                  <a:solidFill>
                    <a:schemeClr val="tx1"/>
                  </a:solidFill>
                  <a:latin typeface="Times New Roman" pitchFamily="18" charset="0"/>
                  <a:ea typeface="+mn-ea"/>
                  <a:cs typeface="+mn-cs"/>
                </a:defRPr>
              </a:lvl6pPr>
              <a:lvl7pPr marL="2743200" algn="l" defTabSz="914400" rtl="0" eaLnBrk="1" latinLnBrk="0" hangingPunct="1">
                <a:defRPr sz="2400" kern="1200">
                  <a:solidFill>
                    <a:schemeClr val="tx1"/>
                  </a:solidFill>
                  <a:latin typeface="Times New Roman" pitchFamily="18" charset="0"/>
                  <a:ea typeface="+mn-ea"/>
                  <a:cs typeface="+mn-cs"/>
                </a:defRPr>
              </a:lvl7pPr>
              <a:lvl8pPr marL="3200400" algn="l" defTabSz="914400" rtl="0" eaLnBrk="1" latinLnBrk="0" hangingPunct="1">
                <a:defRPr sz="2400" kern="1200">
                  <a:solidFill>
                    <a:schemeClr val="tx1"/>
                  </a:solidFill>
                  <a:latin typeface="Times New Roman" pitchFamily="18" charset="0"/>
                  <a:ea typeface="+mn-ea"/>
                  <a:cs typeface="+mn-cs"/>
                </a:defRPr>
              </a:lvl8pPr>
              <a:lvl9pPr marL="3657600" algn="l" defTabSz="914400" rtl="0" eaLnBrk="1" latinLnBrk="0" hangingPunct="1">
                <a:defRPr sz="2400" kern="1200">
                  <a:solidFill>
                    <a:schemeClr val="tx1"/>
                  </a:solidFill>
                  <a:latin typeface="Times New Roman" pitchFamily="18" charset="0"/>
                  <a:ea typeface="+mn-ea"/>
                  <a:cs typeface="+mn-cs"/>
                </a:defRPr>
              </a:lvl9pPr>
            </a:lstStyle>
            <a:p>
              <a:pPr algn="ctr" eaLnBrk="1" hangingPunct="1"/>
              <a:r>
                <a:rPr lang="en-US" altLang="en-US" b="1" dirty="0">
                  <a:latin typeface="Arial" charset="0"/>
                </a:rPr>
                <a:t>partial</a:t>
              </a:r>
            </a:p>
          </p:txBody>
        </p:sp>
      </p:grpSp>
    </p:spTree>
    <p:extLst>
      <p:ext uri="{BB962C8B-B14F-4D97-AF65-F5344CB8AC3E}">
        <p14:creationId xmlns:p14="http://schemas.microsoft.com/office/powerpoint/2010/main" val="2633601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4487" name="Rectangle 7"/>
          <p:cNvSpPr>
            <a:spLocks noGrp="1" noChangeArrowheads="1"/>
          </p:cNvSpPr>
          <p:nvPr>
            <p:ph type="title"/>
          </p:nvPr>
        </p:nvSpPr>
        <p:spPr/>
        <p:txBody>
          <a:bodyPr/>
          <a:lstStyle/>
          <a:p>
            <a:r>
              <a:rPr lang="en-US" dirty="0"/>
              <a:t>Classification Scheme for Visualization Methods</a:t>
            </a:r>
            <a:endParaRPr lang="de-DE" dirty="0"/>
          </a:p>
        </p:txBody>
      </p:sp>
      <p:sp>
        <p:nvSpPr>
          <p:cNvPr id="404486" name="Rectangle 6"/>
          <p:cNvSpPr>
            <a:spLocks noGrp="1" noChangeArrowheads="1"/>
          </p:cNvSpPr>
          <p:nvPr>
            <p:ph idx="1"/>
          </p:nvPr>
        </p:nvSpPr>
        <p:spPr/>
        <p:txBody>
          <a:bodyPr/>
          <a:lstStyle/>
          <a:p>
            <a:pPr>
              <a:lnSpc>
                <a:spcPct val="140000"/>
              </a:lnSpc>
            </a:pPr>
            <a:r>
              <a:rPr lang="en-US" b="1" dirty="0"/>
              <a:t>2D vs. 3D</a:t>
            </a:r>
            <a:endParaRPr lang="de-DE" b="1" dirty="0"/>
          </a:p>
          <a:p>
            <a:pPr lvl="1">
              <a:lnSpc>
                <a:spcPct val="140000"/>
              </a:lnSpc>
            </a:pPr>
            <a:r>
              <a:rPr lang="en-US" sz="1800" b="1" dirty="0"/>
              <a:t>2D:</a:t>
            </a:r>
            <a:r>
              <a:rPr lang="en-US" sz="1800" dirty="0"/>
              <a:t>    </a:t>
            </a:r>
          </a:p>
          <a:p>
            <a:pPr lvl="2">
              <a:lnSpc>
                <a:spcPct val="140000"/>
              </a:lnSpc>
            </a:pPr>
            <a:r>
              <a:rPr lang="en-US" dirty="0"/>
              <a:t>no projections or visibility computations</a:t>
            </a:r>
          </a:p>
          <a:p>
            <a:pPr lvl="2">
              <a:lnSpc>
                <a:spcPct val="140000"/>
              </a:lnSpc>
            </a:pPr>
            <a:r>
              <a:rPr lang="en-US" dirty="0"/>
              <a:t>data values easily identifiable</a:t>
            </a:r>
            <a:endParaRPr lang="de-DE" dirty="0"/>
          </a:p>
          <a:p>
            <a:pPr lvl="1">
              <a:lnSpc>
                <a:spcPct val="140000"/>
              </a:lnSpc>
            </a:pPr>
            <a:r>
              <a:rPr lang="en-US" sz="1800" b="1" dirty="0"/>
              <a:t>3D:</a:t>
            </a:r>
            <a:r>
              <a:rPr lang="en-US" sz="1800" dirty="0"/>
              <a:t>       </a:t>
            </a:r>
          </a:p>
          <a:p>
            <a:pPr lvl="2">
              <a:lnSpc>
                <a:spcPct val="140000"/>
              </a:lnSpc>
            </a:pPr>
            <a:r>
              <a:rPr lang="en-US" dirty="0"/>
              <a:t>projections and visibility computations</a:t>
            </a:r>
            <a:endParaRPr lang="de-DE" dirty="0"/>
          </a:p>
          <a:p>
            <a:pPr lvl="2">
              <a:lnSpc>
                <a:spcPct val="140000"/>
              </a:lnSpc>
            </a:pPr>
            <a:r>
              <a:rPr lang="en-US" dirty="0"/>
              <a:t>additional dimension for coding the data </a:t>
            </a:r>
            <a:r>
              <a:rPr lang="en-US" dirty="0" smtClean="0"/>
              <a:t>values</a:t>
            </a:r>
          </a:p>
          <a:p>
            <a:pPr lvl="2">
              <a:lnSpc>
                <a:spcPct val="140000"/>
              </a:lnSpc>
            </a:pPr>
            <a:r>
              <a:rPr lang="en-US" dirty="0" smtClean="0"/>
              <a:t>natural </a:t>
            </a:r>
            <a:r>
              <a:rPr lang="en-US" dirty="0"/>
              <a:t>3D interpretation by using depth cues (e.g.: transparency, perspective, shadows, ...)</a:t>
            </a:r>
            <a:endParaRPr lang="de-DE" dirty="0"/>
          </a:p>
        </p:txBody>
      </p:sp>
      <p:pic>
        <p:nvPicPr>
          <p:cNvPr id="5" name="Picture 4"/>
          <p:cNvPicPr>
            <a:picLocks noChangeAspect="1" noChangeArrowheads="1"/>
          </p:cNvPicPr>
          <p:nvPr/>
        </p:nvPicPr>
        <p:blipFill rotWithShape="1">
          <a:blip r:embed="rId2">
            <a:extLst>
              <a:ext uri="{28A0092B-C50C-407E-A947-70E740481C1C}">
                <a14:useLocalDpi xmlns:a14="http://schemas.microsoft.com/office/drawing/2010/main" val="0"/>
              </a:ext>
            </a:extLst>
          </a:blip>
          <a:srcRect l="5557" t="3464" r="6770"/>
          <a:stretch/>
        </p:blipFill>
        <p:spPr bwMode="auto">
          <a:xfrm>
            <a:off x="6031938" y="4495800"/>
            <a:ext cx="2872672" cy="1936661"/>
          </a:xfrm>
          <a:prstGeom prst="rect">
            <a:avLst/>
          </a:prstGeom>
          <a:noFill/>
          <a:ln>
            <a:noFill/>
          </a:ln>
          <a:effectLst>
            <a:outerShdw blurRad="63500" sx="102000" sy="102000" algn="ctr"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5507903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r>
              <a:rPr lang="en-US" smtClean="0"/>
              <a:t>Classification Scheme for Visualization Methods</a:t>
            </a:r>
            <a:endParaRPr lang="en-US" altLang="en-US" dirty="0" smtClean="0"/>
          </a:p>
        </p:txBody>
      </p:sp>
      <p:sp>
        <p:nvSpPr>
          <p:cNvPr id="31747" name="Rectangle 3"/>
          <p:cNvSpPr>
            <a:spLocks noGrp="1" noChangeArrowheads="1"/>
          </p:cNvSpPr>
          <p:nvPr>
            <p:ph idx="1"/>
          </p:nvPr>
        </p:nvSpPr>
        <p:spPr/>
        <p:txBody>
          <a:bodyPr/>
          <a:lstStyle/>
          <a:p>
            <a:pPr>
              <a:lnSpc>
                <a:spcPct val="140000"/>
              </a:lnSpc>
            </a:pPr>
            <a:r>
              <a:rPr lang="en-US" b="1" dirty="0"/>
              <a:t>2D vs. </a:t>
            </a:r>
            <a:r>
              <a:rPr lang="en-US" b="1" dirty="0" smtClean="0"/>
              <a:t>3D</a:t>
            </a:r>
            <a:endParaRPr lang="en-US" altLang="en-US" dirty="0" smtClean="0"/>
          </a:p>
          <a:p>
            <a:r>
              <a:rPr lang="en-US" altLang="en-US" dirty="0" smtClean="0"/>
              <a:t>Combination opportunities</a:t>
            </a:r>
          </a:p>
          <a:p>
            <a:endParaRPr lang="en-US" altLang="en-US" dirty="0" smtClean="0"/>
          </a:p>
        </p:txBody>
      </p:sp>
      <p:pic>
        <p:nvPicPr>
          <p:cNvPr id="31749" name="Picture 5" descr="3d app szene"/>
          <p:cNvPicPr>
            <a:picLocks noChangeAspect="1" noChangeArrowheads="1"/>
          </p:cNvPicPr>
          <p:nvPr/>
        </p:nvPicPr>
        <p:blipFill>
          <a:blip r:embed="rId2">
            <a:extLst>
              <a:ext uri="{28A0092B-C50C-407E-A947-70E740481C1C}">
                <a14:useLocalDpi xmlns:a14="http://schemas.microsoft.com/office/drawing/2010/main" val="0"/>
              </a:ext>
            </a:extLst>
          </a:blip>
          <a:srcRect t="12395" r="24548" b="27534"/>
          <a:stretch>
            <a:fillRect/>
          </a:stretch>
        </p:blipFill>
        <p:spPr bwMode="auto">
          <a:xfrm>
            <a:off x="5867400" y="2590800"/>
            <a:ext cx="2670175" cy="2532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50" name="Picture 6" descr="2d app szene"/>
          <p:cNvPicPr>
            <a:picLocks noChangeAspect="1" noChangeArrowheads="1"/>
          </p:cNvPicPr>
          <p:nvPr/>
        </p:nvPicPr>
        <p:blipFill>
          <a:blip r:embed="rId3">
            <a:extLst>
              <a:ext uri="{28A0092B-C50C-407E-A947-70E740481C1C}">
                <a14:useLocalDpi xmlns:a14="http://schemas.microsoft.com/office/drawing/2010/main" val="0"/>
              </a:ext>
            </a:extLst>
          </a:blip>
          <a:srcRect l="551" t="23323" r="66591" b="43260"/>
          <a:stretch>
            <a:fillRect/>
          </a:stretch>
        </p:blipFill>
        <p:spPr bwMode="auto">
          <a:xfrm>
            <a:off x="647700" y="2590800"/>
            <a:ext cx="2632075" cy="2554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51" name="Picture 7" descr="app 3d tumor gefäße closeup"/>
          <p:cNvPicPr>
            <a:picLocks noChangeAspect="1" noChangeArrowheads="1"/>
          </p:cNvPicPr>
          <p:nvPr/>
        </p:nvPicPr>
        <p:blipFill>
          <a:blip r:embed="rId4">
            <a:extLst>
              <a:ext uri="{28A0092B-C50C-407E-A947-70E740481C1C}">
                <a14:useLocalDpi xmlns:a14="http://schemas.microsoft.com/office/drawing/2010/main" val="0"/>
              </a:ext>
            </a:extLst>
          </a:blip>
          <a:srcRect r="19424" b="11784"/>
          <a:stretch>
            <a:fillRect/>
          </a:stretch>
        </p:blipFill>
        <p:spPr bwMode="auto">
          <a:xfrm>
            <a:off x="3327400" y="2590800"/>
            <a:ext cx="2489200" cy="2536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52" name="Text Box 8"/>
          <p:cNvSpPr txBox="1">
            <a:spLocks noChangeArrowheads="1"/>
          </p:cNvSpPr>
          <p:nvPr/>
        </p:nvSpPr>
        <p:spPr bwMode="auto">
          <a:xfrm>
            <a:off x="609600" y="5334000"/>
            <a:ext cx="80010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spcBef>
                <a:spcPct val="50000"/>
              </a:spcBef>
            </a:pPr>
            <a:r>
              <a:rPr lang="en-US" altLang="en-US" sz="1800" b="1">
                <a:latin typeface="Arial" charset="0"/>
              </a:rPr>
              <a:t>Example: positioning of an applicator in a medical volume data set by </a:t>
            </a:r>
            <a:br>
              <a:rPr lang="en-US" altLang="en-US" sz="1800" b="1">
                <a:latin typeface="Arial" charset="0"/>
              </a:rPr>
            </a:br>
            <a:r>
              <a:rPr lang="en-US" altLang="en-US" sz="1800" b="1">
                <a:latin typeface="Arial" charset="0"/>
              </a:rPr>
              <a:t>                 means of a 2D and 3D detailed view and a 3D overview</a:t>
            </a:r>
          </a:p>
        </p:txBody>
      </p:sp>
    </p:spTree>
    <p:extLst>
      <p:ext uri="{BB962C8B-B14F-4D97-AF65-F5344CB8AC3E}">
        <p14:creationId xmlns:p14="http://schemas.microsoft.com/office/powerpoint/2010/main" val="245891004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5507" name="Rectangle 3"/>
          <p:cNvSpPr>
            <a:spLocks noGrp="1" noChangeArrowheads="1"/>
          </p:cNvSpPr>
          <p:nvPr>
            <p:ph type="title"/>
          </p:nvPr>
        </p:nvSpPr>
        <p:spPr/>
        <p:txBody>
          <a:bodyPr/>
          <a:lstStyle/>
          <a:p>
            <a:r>
              <a:rPr lang="en-US" dirty="0"/>
              <a:t>Classification Scheme for Visualization Methods</a:t>
            </a:r>
            <a:endParaRPr lang="de-DE" dirty="0"/>
          </a:p>
        </p:txBody>
      </p:sp>
      <p:sp>
        <p:nvSpPr>
          <p:cNvPr id="405506" name="Rectangle 2"/>
          <p:cNvSpPr>
            <a:spLocks noGrp="1" noChangeArrowheads="1"/>
          </p:cNvSpPr>
          <p:nvPr>
            <p:ph idx="1"/>
          </p:nvPr>
        </p:nvSpPr>
        <p:spPr/>
        <p:txBody>
          <a:bodyPr/>
          <a:lstStyle/>
          <a:p>
            <a:pPr>
              <a:lnSpc>
                <a:spcPct val="125000"/>
              </a:lnSpc>
            </a:pPr>
            <a:r>
              <a:rPr lang="en-US" b="1" dirty="0"/>
              <a:t>static vs. dynamic</a:t>
            </a:r>
            <a:endParaRPr lang="de-DE" b="1" dirty="0"/>
          </a:p>
          <a:p>
            <a:pPr>
              <a:lnSpc>
                <a:spcPct val="125000"/>
              </a:lnSpc>
              <a:buFont typeface="Wingdings" pitchFamily="2" charset="2"/>
              <a:buNone/>
            </a:pPr>
            <a:r>
              <a:rPr lang="en-US" dirty="0"/>
              <a:t>	</a:t>
            </a:r>
            <a:r>
              <a:rPr lang="en-US" b="1" dirty="0"/>
              <a:t>static</a:t>
            </a:r>
            <a:r>
              <a:rPr lang="en-US" dirty="0"/>
              <a:t>:  </a:t>
            </a:r>
          </a:p>
          <a:p>
            <a:pPr lvl="2">
              <a:lnSpc>
                <a:spcPct val="125000"/>
              </a:lnSpc>
            </a:pPr>
            <a:r>
              <a:rPr lang="en-US" dirty="0"/>
              <a:t>do not change automatically (changes are results of interactions)</a:t>
            </a:r>
            <a:endParaRPr lang="de-DE" dirty="0"/>
          </a:p>
          <a:p>
            <a:pPr lvl="2">
              <a:lnSpc>
                <a:spcPct val="125000"/>
              </a:lnSpc>
            </a:pPr>
            <a:r>
              <a:rPr lang="en-US" dirty="0"/>
              <a:t>appropriate for getting quantitative statements</a:t>
            </a:r>
          </a:p>
          <a:p>
            <a:pPr>
              <a:lnSpc>
                <a:spcPct val="125000"/>
              </a:lnSpc>
              <a:buFont typeface="Wingdings" pitchFamily="2" charset="2"/>
              <a:buNone/>
            </a:pPr>
            <a:r>
              <a:rPr lang="en-US" dirty="0"/>
              <a:t>	</a:t>
            </a:r>
            <a:r>
              <a:rPr lang="en-US" b="1" dirty="0"/>
              <a:t>dynamic</a:t>
            </a:r>
            <a:r>
              <a:rPr lang="en-US" dirty="0"/>
              <a:t>: </a:t>
            </a:r>
          </a:p>
          <a:p>
            <a:pPr lvl="2">
              <a:lnSpc>
                <a:spcPct val="125000"/>
              </a:lnSpc>
            </a:pPr>
            <a:r>
              <a:rPr lang="en-US" dirty="0"/>
              <a:t>change automatically</a:t>
            </a:r>
            <a:endParaRPr lang="de-DE" dirty="0"/>
          </a:p>
          <a:p>
            <a:pPr lvl="2">
              <a:lnSpc>
                <a:spcPct val="125000"/>
              </a:lnSpc>
            </a:pPr>
            <a:r>
              <a:rPr lang="en-US" dirty="0"/>
              <a:t>time axis for coding additional information</a:t>
            </a:r>
            <a:endParaRPr lang="de-DE" dirty="0"/>
          </a:p>
          <a:p>
            <a:pPr lvl="2">
              <a:lnSpc>
                <a:spcPct val="125000"/>
              </a:lnSpc>
            </a:pPr>
            <a:r>
              <a:rPr lang="en-US" dirty="0"/>
              <a:t>appropriate for showing continuous changes</a:t>
            </a:r>
            <a:endParaRPr lang="de-DE" dirty="0"/>
          </a:p>
        </p:txBody>
      </p:sp>
      <p:pic>
        <p:nvPicPr>
          <p:cNvPr id="5" name="Picture 4"/>
          <p:cNvPicPr>
            <a:picLocks noChangeAspect="1" noChangeArrowheads="1"/>
          </p:cNvPicPr>
          <p:nvPr/>
        </p:nvPicPr>
        <p:blipFill rotWithShape="1">
          <a:blip r:embed="rId2">
            <a:extLst>
              <a:ext uri="{28A0092B-C50C-407E-A947-70E740481C1C}">
                <a14:useLocalDpi xmlns:a14="http://schemas.microsoft.com/office/drawing/2010/main" val="0"/>
              </a:ext>
            </a:extLst>
          </a:blip>
          <a:srcRect l="5557" t="3464" r="6770"/>
          <a:stretch/>
        </p:blipFill>
        <p:spPr bwMode="auto">
          <a:xfrm>
            <a:off x="6031938" y="4495800"/>
            <a:ext cx="2872672" cy="1936661"/>
          </a:xfrm>
          <a:prstGeom prst="rect">
            <a:avLst/>
          </a:prstGeom>
          <a:noFill/>
          <a:ln>
            <a:noFill/>
          </a:ln>
          <a:effectLst>
            <a:outerShdw blurRad="63500" sx="102000" sy="102000" algn="ctr"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8681566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lstStyle/>
          <a:p>
            <a:r>
              <a:rPr lang="en-US" dirty="0" smtClean="0"/>
              <a:t>Classification Scheme for Visualization Methods</a:t>
            </a:r>
            <a:endParaRPr lang="en-US" altLang="en-US" dirty="0" smtClean="0"/>
          </a:p>
        </p:txBody>
      </p:sp>
      <p:sp>
        <p:nvSpPr>
          <p:cNvPr id="34819" name="Rectangle 3"/>
          <p:cNvSpPr>
            <a:spLocks noGrp="1" noChangeArrowheads="1"/>
          </p:cNvSpPr>
          <p:nvPr>
            <p:ph idx="1"/>
          </p:nvPr>
        </p:nvSpPr>
        <p:spPr/>
        <p:txBody>
          <a:bodyPr/>
          <a:lstStyle/>
          <a:p>
            <a:r>
              <a:rPr lang="en-US" altLang="en-US" dirty="0" smtClean="0"/>
              <a:t>Static vs. Dynamic Visualizations</a:t>
            </a:r>
          </a:p>
          <a:p>
            <a:endParaRPr lang="en-US" altLang="en-US" dirty="0" smtClean="0"/>
          </a:p>
        </p:txBody>
      </p:sp>
      <p:sp>
        <p:nvSpPr>
          <p:cNvPr id="34821" name="Text Box 7"/>
          <p:cNvSpPr txBox="1">
            <a:spLocks noChangeArrowheads="1"/>
          </p:cNvSpPr>
          <p:nvPr/>
        </p:nvSpPr>
        <p:spPr bwMode="auto">
          <a:xfrm>
            <a:off x="609600" y="5334000"/>
            <a:ext cx="8001000"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spcBef>
                <a:spcPct val="50000"/>
              </a:spcBef>
            </a:pPr>
            <a:r>
              <a:rPr lang="en-US" altLang="en-US" sz="1800" b="1" dirty="0">
                <a:latin typeface="Arial" charset="0"/>
              </a:rPr>
              <a:t>Example: Static and dynamic </a:t>
            </a:r>
            <a:r>
              <a:rPr lang="en-US" altLang="en-US" sz="1800" b="1" dirty="0" err="1">
                <a:latin typeface="Arial" charset="0"/>
              </a:rPr>
              <a:t>Treemap</a:t>
            </a:r>
            <a:r>
              <a:rPr lang="en-US" altLang="en-US" sz="1800" b="1" dirty="0">
                <a:latin typeface="Arial" charset="0"/>
              </a:rPr>
              <a:t> visualization of finance </a:t>
            </a:r>
            <a:r>
              <a:rPr lang="en-US" altLang="en-US" sz="1800" b="1" dirty="0" smtClean="0">
                <a:latin typeface="Arial" charset="0"/>
              </a:rPr>
              <a:t>data</a:t>
            </a:r>
            <a:r>
              <a:rPr lang="en-US" altLang="en-US" sz="1800" b="1" dirty="0">
                <a:latin typeface="Arial" charset="0"/>
              </a:rPr>
              <a:t/>
            </a:r>
            <a:br>
              <a:rPr lang="en-US" altLang="en-US" sz="1800" b="1" dirty="0">
                <a:latin typeface="Arial" charset="0"/>
              </a:rPr>
            </a:br>
            <a:r>
              <a:rPr lang="en-US" altLang="en-US" sz="1600" b="1" dirty="0" smtClean="0">
                <a:latin typeface="Arial" charset="0"/>
              </a:rPr>
              <a:t>(</a:t>
            </a:r>
            <a:r>
              <a:rPr lang="en-US" altLang="en-US" sz="1600" b="1" dirty="0">
                <a:latin typeface="Arial" charset="0"/>
                <a:hlinkClick r:id="rId3"/>
              </a:rPr>
              <a:t>www.smartmoney.com/map-of-the-market/</a:t>
            </a:r>
            <a:r>
              <a:rPr lang="en-US" altLang="en-US" sz="1600" b="1" dirty="0">
                <a:latin typeface="Arial" charset="0"/>
              </a:rPr>
              <a:t>)</a:t>
            </a:r>
          </a:p>
        </p:txBody>
      </p:sp>
      <p:pic>
        <p:nvPicPr>
          <p:cNvPr id="34822" name="Picture 9" descr="SmartMoney - TreeMap"/>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2925" y="2089150"/>
            <a:ext cx="3952875" cy="2635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3" name="Picture 10" descr="SmartMoney - TreeMap - any"/>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4914900" y="2057400"/>
            <a:ext cx="3543300" cy="266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76966918"/>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6531" name="Rectangle 3"/>
          <p:cNvSpPr>
            <a:spLocks noGrp="1" noChangeArrowheads="1"/>
          </p:cNvSpPr>
          <p:nvPr>
            <p:ph type="title"/>
          </p:nvPr>
        </p:nvSpPr>
        <p:spPr/>
        <p:txBody>
          <a:bodyPr/>
          <a:lstStyle/>
          <a:p>
            <a:r>
              <a:rPr lang="en-US" dirty="0"/>
              <a:t>Classification Scheme for Visualization Methods</a:t>
            </a:r>
            <a:endParaRPr lang="de-DE" dirty="0"/>
          </a:p>
        </p:txBody>
      </p:sp>
      <p:sp>
        <p:nvSpPr>
          <p:cNvPr id="406530" name="Rectangle 2"/>
          <p:cNvSpPr>
            <a:spLocks noGrp="1" noChangeArrowheads="1"/>
          </p:cNvSpPr>
          <p:nvPr>
            <p:ph idx="1"/>
          </p:nvPr>
        </p:nvSpPr>
        <p:spPr/>
        <p:txBody>
          <a:bodyPr/>
          <a:lstStyle/>
          <a:p>
            <a:r>
              <a:rPr lang="en-US" b="1" dirty="0"/>
              <a:t>complete vs. </a:t>
            </a:r>
            <a:r>
              <a:rPr lang="en-US" b="1" dirty="0" smtClean="0"/>
              <a:t>partial</a:t>
            </a:r>
            <a:endParaRPr lang="de-DE" b="1" dirty="0"/>
          </a:p>
          <a:p>
            <a:pPr>
              <a:buFont typeface="Wingdings" pitchFamily="2" charset="2"/>
              <a:buNone/>
            </a:pPr>
            <a:r>
              <a:rPr lang="en-US" dirty="0"/>
              <a:t>	</a:t>
            </a:r>
            <a:r>
              <a:rPr lang="en-US" b="1" dirty="0"/>
              <a:t>complete</a:t>
            </a:r>
            <a:r>
              <a:rPr lang="en-US" dirty="0"/>
              <a:t>: </a:t>
            </a:r>
          </a:p>
          <a:p>
            <a:pPr lvl="2"/>
            <a:r>
              <a:rPr lang="en-US" dirty="0"/>
              <a:t>show all data in one image</a:t>
            </a:r>
            <a:endParaRPr lang="de-DE" dirty="0"/>
          </a:p>
          <a:p>
            <a:pPr lvl="2"/>
            <a:r>
              <a:rPr lang="en-US" dirty="0"/>
              <a:t>size of data set limited</a:t>
            </a:r>
            <a:endParaRPr lang="de-DE" dirty="0"/>
          </a:p>
          <a:p>
            <a:pPr>
              <a:buFont typeface="Wingdings" pitchFamily="2" charset="2"/>
              <a:buNone/>
            </a:pPr>
            <a:r>
              <a:rPr lang="en-US" dirty="0"/>
              <a:t>	</a:t>
            </a:r>
            <a:r>
              <a:rPr lang="en-US" b="1" dirty="0" smtClean="0"/>
              <a:t>partial</a:t>
            </a:r>
            <a:r>
              <a:rPr lang="en-US" dirty="0" smtClean="0"/>
              <a:t>: </a:t>
            </a:r>
            <a:endParaRPr lang="en-US" dirty="0"/>
          </a:p>
          <a:p>
            <a:pPr lvl="2"/>
            <a:r>
              <a:rPr lang="en-US" dirty="0"/>
              <a:t>show subsets of data </a:t>
            </a:r>
            <a:r>
              <a:rPr lang="en-US" dirty="0" smtClean="0"/>
              <a:t>set</a:t>
            </a:r>
          </a:p>
          <a:p>
            <a:pPr lvl="2"/>
            <a:r>
              <a:rPr lang="en-US" altLang="en-US" dirty="0" smtClean="0"/>
              <a:t>requires </a:t>
            </a:r>
            <a:r>
              <a:rPr lang="en-US" altLang="en-US" dirty="0"/>
              <a:t>interaction techniques to control the </a:t>
            </a:r>
            <a:r>
              <a:rPr lang="en-US" altLang="en-US" i="1" dirty="0"/>
              <a:t>reduction</a:t>
            </a:r>
            <a:endParaRPr lang="en-US" dirty="0"/>
          </a:p>
          <a:p>
            <a:pPr lvl="2"/>
            <a:r>
              <a:rPr lang="en-US" dirty="0"/>
              <a:t>without navigation or linking techniques: loss of </a:t>
            </a:r>
            <a:r>
              <a:rPr lang="en-US" dirty="0" smtClean="0"/>
              <a:t>information</a:t>
            </a:r>
          </a:p>
          <a:p>
            <a:pPr lvl="2"/>
            <a:r>
              <a:rPr lang="en-US" dirty="0" smtClean="0"/>
              <a:t>enables </a:t>
            </a:r>
            <a:r>
              <a:rPr lang="en-US" dirty="0"/>
              <a:t>analyses of individual parts of the observation space and feature </a:t>
            </a:r>
            <a:r>
              <a:rPr lang="en-US" dirty="0" smtClean="0"/>
              <a:t>space</a:t>
            </a:r>
            <a:endParaRPr lang="de-DE" dirty="0" smtClean="0"/>
          </a:p>
          <a:p>
            <a:endParaRPr lang="de-DE" dirty="0"/>
          </a:p>
        </p:txBody>
      </p:sp>
      <p:pic>
        <p:nvPicPr>
          <p:cNvPr id="5" name="Picture 4"/>
          <p:cNvPicPr>
            <a:picLocks noChangeAspect="1" noChangeArrowheads="1"/>
          </p:cNvPicPr>
          <p:nvPr/>
        </p:nvPicPr>
        <p:blipFill rotWithShape="1">
          <a:blip r:embed="rId2">
            <a:extLst>
              <a:ext uri="{28A0092B-C50C-407E-A947-70E740481C1C}">
                <a14:useLocalDpi xmlns:a14="http://schemas.microsoft.com/office/drawing/2010/main" val="0"/>
              </a:ext>
            </a:extLst>
          </a:blip>
          <a:srcRect l="5557" t="3464" r="6770"/>
          <a:stretch/>
        </p:blipFill>
        <p:spPr bwMode="auto">
          <a:xfrm>
            <a:off x="6031938" y="4495800"/>
            <a:ext cx="2872672" cy="1936661"/>
          </a:xfrm>
          <a:prstGeom prst="rect">
            <a:avLst/>
          </a:prstGeom>
          <a:noFill/>
          <a:ln>
            <a:noFill/>
          </a:ln>
          <a:effectLst>
            <a:outerShdw blurRad="63500" sx="102000" sy="102000" algn="ctr"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1045928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p:txBody>
          <a:bodyPr/>
          <a:lstStyle/>
          <a:p>
            <a:r>
              <a:rPr lang="en-US" dirty="0" smtClean="0"/>
              <a:t>Classification Scheme for Visualization Methods</a:t>
            </a:r>
            <a:endParaRPr lang="en-US" altLang="en-US" dirty="0" smtClean="0"/>
          </a:p>
        </p:txBody>
      </p:sp>
      <p:sp>
        <p:nvSpPr>
          <p:cNvPr id="37891" name="Rectangle 3"/>
          <p:cNvSpPr>
            <a:spLocks noGrp="1" noChangeArrowheads="1"/>
          </p:cNvSpPr>
          <p:nvPr>
            <p:ph idx="1"/>
          </p:nvPr>
        </p:nvSpPr>
        <p:spPr/>
        <p:txBody>
          <a:bodyPr/>
          <a:lstStyle/>
          <a:p>
            <a:r>
              <a:rPr lang="en-US" altLang="en-US" smtClean="0"/>
              <a:t>Complete vs. Partial Visualizations</a:t>
            </a:r>
          </a:p>
          <a:p>
            <a:endParaRPr lang="en-US" altLang="en-US" smtClean="0"/>
          </a:p>
        </p:txBody>
      </p:sp>
      <p:sp>
        <p:nvSpPr>
          <p:cNvPr id="37893" name="Text Box 4"/>
          <p:cNvSpPr txBox="1">
            <a:spLocks noChangeArrowheads="1"/>
          </p:cNvSpPr>
          <p:nvPr/>
        </p:nvSpPr>
        <p:spPr bwMode="auto">
          <a:xfrm>
            <a:off x="228600" y="5334000"/>
            <a:ext cx="861060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spcBef>
                <a:spcPct val="50000"/>
              </a:spcBef>
            </a:pPr>
            <a:r>
              <a:rPr lang="en-US" altLang="en-US" sz="1800" b="1">
                <a:latin typeface="Arial" charset="0"/>
              </a:rPr>
              <a:t>Example: </a:t>
            </a:r>
            <a:r>
              <a:rPr lang="en-US" altLang="en-US" sz="1800">
                <a:latin typeface="Arial" charset="0"/>
              </a:rPr>
              <a:t>Partial visualization of simulation data of a catalytic converter </a:t>
            </a:r>
            <a:br>
              <a:rPr lang="en-US" altLang="en-US" sz="1800">
                <a:latin typeface="Arial" charset="0"/>
              </a:rPr>
            </a:br>
            <a:r>
              <a:rPr lang="en-US" altLang="en-US" sz="1800">
                <a:latin typeface="Arial" charset="0"/>
              </a:rPr>
              <a:t>                 (Katalysator). Reduction is controlled by specifying features by</a:t>
            </a:r>
            <a:br>
              <a:rPr lang="en-US" altLang="en-US" sz="1800">
                <a:latin typeface="Arial" charset="0"/>
              </a:rPr>
            </a:br>
            <a:r>
              <a:rPr lang="en-US" altLang="en-US" sz="1800">
                <a:latin typeface="Arial" charset="0"/>
              </a:rPr>
              <a:t>                 means of linking and brushing. (From: Doleisch et al., 2003)</a:t>
            </a:r>
          </a:p>
        </p:txBody>
      </p:sp>
      <p:pic>
        <p:nvPicPr>
          <p:cNvPr id="37894" name="Picture 8" descr="l&amp;b - cat-teas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9612" y="1219200"/>
            <a:ext cx="7315200" cy="388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895" name="Rectangle 7"/>
          <p:cNvSpPr>
            <a:spLocks noChangeArrowheads="1"/>
          </p:cNvSpPr>
          <p:nvPr/>
        </p:nvSpPr>
        <p:spPr bwMode="auto">
          <a:xfrm rot="-5400000">
            <a:off x="7054056" y="3612357"/>
            <a:ext cx="235108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de-DE" altLang="en-US" sz="1400" b="1">
                <a:latin typeface="Arial Unicode MS" pitchFamily="34" charset="-128"/>
              </a:rPr>
              <a:t>[From Doleisch et al., 2003]</a:t>
            </a:r>
          </a:p>
        </p:txBody>
      </p:sp>
    </p:spTree>
    <p:extLst>
      <p:ext uri="{BB962C8B-B14F-4D97-AF65-F5344CB8AC3E}">
        <p14:creationId xmlns:p14="http://schemas.microsoft.com/office/powerpoint/2010/main" val="182001240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0514" name="Rectangle 2"/>
          <p:cNvSpPr>
            <a:spLocks noChangeArrowheads="1"/>
          </p:cNvSpPr>
          <p:nvPr/>
        </p:nvSpPr>
        <p:spPr bwMode="auto">
          <a:xfrm>
            <a:off x="685800" y="3886200"/>
            <a:ext cx="7848600" cy="2362200"/>
          </a:xfrm>
          <a:prstGeom prst="rect">
            <a:avLst/>
          </a:prstGeom>
          <a:noFill/>
          <a:ln>
            <a:noFill/>
          </a:ln>
          <a:effectLst>
            <a:outerShdw dist="45791" dir="2021404" algn="ctr" rotWithShape="0">
              <a:srgbClr val="000000"/>
            </a:outerShdw>
          </a:effectLst>
          <a:extLst>
            <a:ext uri="{909E8E84-426E-40DD-AFC4-6F175D3DCCD1}">
              <a14:hiddenFill xmlns:a14="http://schemas.microsoft.com/office/drawing/2010/main">
                <a:noFill/>
              </a14:hiddenFill>
            </a:ext>
            <a:ext uri="{91240B29-F687-4F45-9708-019B960494DF}">
              <a14:hiddenLine xmlns:a14="http://schemas.microsoft.com/office/drawing/2010/main" w="12700">
                <a:solidFill>
                  <a:schemeClr val="tx1"/>
                </a:solidFill>
                <a:miter lim="800000"/>
                <a:headEnd/>
                <a:tailEnd/>
              </a14:hiddenLine>
            </a:ext>
          </a:extLst>
        </p:spPr>
        <p:txBody>
          <a:bodyPr lIns="90488" tIns="44450" rIns="90488" bIns="44450"/>
          <a:lstStyle>
            <a:lvl1pPr algn="l">
              <a:defRPr>
                <a:solidFill>
                  <a:schemeClr val="tx1"/>
                </a:solidFill>
                <a:latin typeface="Arial" charset="0"/>
                <a:cs typeface="Arial" charset="0"/>
              </a:defRPr>
            </a:lvl1pPr>
            <a:lvl2pPr algn="l">
              <a:defRPr>
                <a:solidFill>
                  <a:schemeClr val="tx1"/>
                </a:solidFill>
                <a:latin typeface="Arial" charset="0"/>
                <a:cs typeface="Arial" charset="0"/>
              </a:defRPr>
            </a:lvl2pPr>
            <a:lvl3pPr marL="857250" indent="57150" algn="l">
              <a:defRPr>
                <a:solidFill>
                  <a:schemeClr val="tx1"/>
                </a:solidFill>
                <a:latin typeface="Arial" charset="0"/>
                <a:cs typeface="Arial" charset="0"/>
              </a:defRPr>
            </a:lvl3pPr>
            <a:lvl4pPr algn="l">
              <a:defRPr>
                <a:solidFill>
                  <a:schemeClr val="tx1"/>
                </a:solidFill>
                <a:latin typeface="Arial" charset="0"/>
                <a:cs typeface="Arial" charset="0"/>
              </a:defRPr>
            </a:lvl4pPr>
            <a:lvl5pPr algn="l">
              <a:defRPr>
                <a:solidFill>
                  <a:schemeClr val="tx1"/>
                </a:solidFill>
                <a:latin typeface="Arial" charset="0"/>
                <a:cs typeface="Arial" charset="0"/>
              </a:defRPr>
            </a:lvl5pPr>
            <a:lvl6pPr fontAlgn="base">
              <a:spcBef>
                <a:spcPct val="0"/>
              </a:spcBef>
              <a:spcAft>
                <a:spcPct val="0"/>
              </a:spcAft>
              <a:defRPr>
                <a:solidFill>
                  <a:schemeClr val="tx1"/>
                </a:solidFill>
                <a:latin typeface="Arial" charset="0"/>
                <a:cs typeface="Arial" charset="0"/>
              </a:defRPr>
            </a:lvl6pPr>
            <a:lvl7pPr fontAlgn="base">
              <a:spcBef>
                <a:spcPct val="0"/>
              </a:spcBef>
              <a:spcAft>
                <a:spcPct val="0"/>
              </a:spcAft>
              <a:defRPr>
                <a:solidFill>
                  <a:schemeClr val="tx1"/>
                </a:solidFill>
                <a:latin typeface="Arial" charset="0"/>
                <a:cs typeface="Arial" charset="0"/>
              </a:defRPr>
            </a:lvl7pPr>
            <a:lvl8pPr fontAlgn="base">
              <a:spcBef>
                <a:spcPct val="0"/>
              </a:spcBef>
              <a:spcAft>
                <a:spcPct val="0"/>
              </a:spcAft>
              <a:defRPr>
                <a:solidFill>
                  <a:schemeClr val="tx1"/>
                </a:solidFill>
                <a:latin typeface="Arial" charset="0"/>
                <a:cs typeface="Arial" charset="0"/>
              </a:defRPr>
            </a:lvl8pPr>
            <a:lvl9pPr fontAlgn="base">
              <a:spcBef>
                <a:spcPct val="0"/>
              </a:spcBef>
              <a:spcAft>
                <a:spcPct val="0"/>
              </a:spcAft>
              <a:defRPr>
                <a:solidFill>
                  <a:schemeClr val="tx1"/>
                </a:solidFill>
                <a:latin typeface="Arial" charset="0"/>
                <a:cs typeface="Arial" charset="0"/>
              </a:defRPr>
            </a:lvl9pPr>
          </a:lstStyle>
          <a:p>
            <a:pPr eaLnBrk="0" hangingPunct="0"/>
            <a:endParaRPr lang="en-US" altLang="en-US" sz="2400">
              <a:latin typeface="Times New Roman" pitchFamily="18" charset="0"/>
            </a:endParaRPr>
          </a:p>
        </p:txBody>
      </p:sp>
      <p:sp>
        <p:nvSpPr>
          <p:cNvPr id="320515" name="Rectangle 3"/>
          <p:cNvSpPr>
            <a:spLocks noChangeArrowheads="1"/>
          </p:cNvSpPr>
          <p:nvPr/>
        </p:nvSpPr>
        <p:spPr bwMode="auto">
          <a:xfrm>
            <a:off x="685800" y="3886200"/>
            <a:ext cx="7848600" cy="2362200"/>
          </a:xfrm>
          <a:prstGeom prst="rect">
            <a:avLst/>
          </a:prstGeom>
          <a:noFill/>
          <a:ln>
            <a:noFill/>
          </a:ln>
          <a:effectLst>
            <a:outerShdw dist="45791" dir="2021404" algn="ctr" rotWithShape="0">
              <a:srgbClr val="000000"/>
            </a:outerShdw>
          </a:effectLst>
          <a:extLst>
            <a:ext uri="{909E8E84-426E-40DD-AFC4-6F175D3DCCD1}">
              <a14:hiddenFill xmlns:a14="http://schemas.microsoft.com/office/drawing/2010/main">
                <a:noFill/>
              </a14:hiddenFill>
            </a:ext>
            <a:ext uri="{91240B29-F687-4F45-9708-019B960494DF}">
              <a14:hiddenLine xmlns:a14="http://schemas.microsoft.com/office/drawing/2010/main" w="12700">
                <a:solidFill>
                  <a:schemeClr val="tx1"/>
                </a:solidFill>
                <a:miter lim="800000"/>
                <a:headEnd/>
                <a:tailEnd/>
              </a14:hiddenLine>
            </a:ext>
          </a:extLst>
        </p:spPr>
        <p:txBody>
          <a:bodyPr lIns="90488" tIns="44450" rIns="90488" bIns="44450"/>
          <a:lstStyle>
            <a:lvl1pPr algn="l">
              <a:defRPr>
                <a:solidFill>
                  <a:schemeClr val="tx1"/>
                </a:solidFill>
                <a:latin typeface="Arial" charset="0"/>
                <a:cs typeface="Arial" charset="0"/>
              </a:defRPr>
            </a:lvl1pPr>
            <a:lvl2pPr algn="l">
              <a:defRPr>
                <a:solidFill>
                  <a:schemeClr val="tx1"/>
                </a:solidFill>
                <a:latin typeface="Arial" charset="0"/>
                <a:cs typeface="Arial" charset="0"/>
              </a:defRPr>
            </a:lvl2pPr>
            <a:lvl3pPr marL="857250" indent="57150" algn="l">
              <a:defRPr>
                <a:solidFill>
                  <a:schemeClr val="tx1"/>
                </a:solidFill>
                <a:latin typeface="Arial" charset="0"/>
                <a:cs typeface="Arial" charset="0"/>
              </a:defRPr>
            </a:lvl3pPr>
            <a:lvl4pPr algn="l">
              <a:defRPr>
                <a:solidFill>
                  <a:schemeClr val="tx1"/>
                </a:solidFill>
                <a:latin typeface="Arial" charset="0"/>
                <a:cs typeface="Arial" charset="0"/>
              </a:defRPr>
            </a:lvl4pPr>
            <a:lvl5pPr algn="l">
              <a:defRPr>
                <a:solidFill>
                  <a:schemeClr val="tx1"/>
                </a:solidFill>
                <a:latin typeface="Arial" charset="0"/>
                <a:cs typeface="Arial" charset="0"/>
              </a:defRPr>
            </a:lvl5pPr>
            <a:lvl6pPr fontAlgn="base">
              <a:spcBef>
                <a:spcPct val="0"/>
              </a:spcBef>
              <a:spcAft>
                <a:spcPct val="0"/>
              </a:spcAft>
              <a:defRPr>
                <a:solidFill>
                  <a:schemeClr val="tx1"/>
                </a:solidFill>
                <a:latin typeface="Arial" charset="0"/>
                <a:cs typeface="Arial" charset="0"/>
              </a:defRPr>
            </a:lvl6pPr>
            <a:lvl7pPr fontAlgn="base">
              <a:spcBef>
                <a:spcPct val="0"/>
              </a:spcBef>
              <a:spcAft>
                <a:spcPct val="0"/>
              </a:spcAft>
              <a:defRPr>
                <a:solidFill>
                  <a:schemeClr val="tx1"/>
                </a:solidFill>
                <a:latin typeface="Arial" charset="0"/>
                <a:cs typeface="Arial" charset="0"/>
              </a:defRPr>
            </a:lvl7pPr>
            <a:lvl8pPr fontAlgn="base">
              <a:spcBef>
                <a:spcPct val="0"/>
              </a:spcBef>
              <a:spcAft>
                <a:spcPct val="0"/>
              </a:spcAft>
              <a:defRPr>
                <a:solidFill>
                  <a:schemeClr val="tx1"/>
                </a:solidFill>
                <a:latin typeface="Arial" charset="0"/>
                <a:cs typeface="Arial" charset="0"/>
              </a:defRPr>
            </a:lvl8pPr>
            <a:lvl9pPr fontAlgn="base">
              <a:spcBef>
                <a:spcPct val="0"/>
              </a:spcBef>
              <a:spcAft>
                <a:spcPct val="0"/>
              </a:spcAft>
              <a:defRPr>
                <a:solidFill>
                  <a:schemeClr val="tx1"/>
                </a:solidFill>
                <a:latin typeface="Arial" charset="0"/>
                <a:cs typeface="Arial" charset="0"/>
              </a:defRPr>
            </a:lvl9pPr>
          </a:lstStyle>
          <a:p>
            <a:pPr eaLnBrk="0" hangingPunct="0"/>
            <a:endParaRPr lang="en-US" altLang="en-US" sz="2400">
              <a:latin typeface="Times New Roman" pitchFamily="18" charset="0"/>
            </a:endParaRPr>
          </a:p>
        </p:txBody>
      </p:sp>
      <p:sp>
        <p:nvSpPr>
          <p:cNvPr id="320516" name="Rectangle 4"/>
          <p:cNvSpPr>
            <a:spLocks noGrp="1" noChangeArrowheads="1"/>
          </p:cNvSpPr>
          <p:nvPr>
            <p:ph type="title"/>
          </p:nvPr>
        </p:nvSpPr>
        <p:spPr/>
        <p:txBody>
          <a:bodyPr/>
          <a:lstStyle/>
          <a:p>
            <a:r>
              <a:rPr lang="de-DE" altLang="en-US"/>
              <a:t>The Visualization Pipeline</a:t>
            </a:r>
            <a:endParaRPr lang="en-GB" altLang="en-US"/>
          </a:p>
        </p:txBody>
      </p:sp>
      <p:sp>
        <p:nvSpPr>
          <p:cNvPr id="320517" name="Rectangle 5"/>
          <p:cNvSpPr>
            <a:spLocks noGrp="1" noChangeArrowheads="1"/>
          </p:cNvSpPr>
          <p:nvPr>
            <p:ph idx="1"/>
          </p:nvPr>
        </p:nvSpPr>
        <p:spPr/>
        <p:txBody>
          <a:bodyPr/>
          <a:lstStyle/>
          <a:p>
            <a:pPr>
              <a:lnSpc>
                <a:spcPct val="125000"/>
              </a:lnSpc>
              <a:buFont typeface="Wingdings" pitchFamily="2" charset="2"/>
              <a:buNone/>
            </a:pPr>
            <a:r>
              <a:rPr lang="en-US" altLang="en-US" b="1"/>
              <a:t>Filtering:</a:t>
            </a:r>
          </a:p>
          <a:p>
            <a:pPr>
              <a:lnSpc>
                <a:spcPct val="125000"/>
              </a:lnSpc>
              <a:buFont typeface="Wingdings" pitchFamily="2" charset="2"/>
              <a:buNone/>
            </a:pPr>
            <a:endParaRPr lang="en-US" altLang="en-US" b="1"/>
          </a:p>
          <a:p>
            <a:pPr>
              <a:lnSpc>
                <a:spcPct val="125000"/>
              </a:lnSpc>
            </a:pPr>
            <a:r>
              <a:rPr lang="en-US" altLang="en-US"/>
              <a:t>starts with raw data </a:t>
            </a:r>
          </a:p>
          <a:p>
            <a:pPr>
              <a:lnSpc>
                <a:spcPct val="125000"/>
              </a:lnSpc>
            </a:pPr>
            <a:r>
              <a:rPr lang="en-US" altLang="en-US"/>
              <a:t>raw data is prepared for the visualization</a:t>
            </a:r>
            <a:endParaRPr lang="de-DE" altLang="en-US"/>
          </a:p>
          <a:p>
            <a:pPr>
              <a:lnSpc>
                <a:spcPct val="125000"/>
              </a:lnSpc>
            </a:pPr>
            <a:r>
              <a:rPr lang="en-US" altLang="en-US"/>
              <a:t>result is filtered data which go to the mapping step</a:t>
            </a:r>
            <a:endParaRPr lang="de-DE" altLang="en-US"/>
          </a:p>
          <a:p>
            <a:pPr>
              <a:lnSpc>
                <a:spcPct val="125000"/>
              </a:lnSpc>
            </a:pPr>
            <a:r>
              <a:rPr lang="en-US" altLang="en-US">
                <a:sym typeface="Wingdings" pitchFamily="2" charset="2"/>
              </a:rPr>
              <a:t> </a:t>
            </a:r>
            <a:r>
              <a:rPr lang="en-US" altLang="en-US"/>
              <a:t>data to data map</a:t>
            </a:r>
            <a:r>
              <a:rPr lang="de-DE" altLang="en-US"/>
              <a:t/>
            </a:r>
            <a:br>
              <a:rPr lang="de-DE" altLang="en-US"/>
            </a:br>
            <a:r>
              <a:rPr lang="en-US" altLang="en-US"/>
              <a:t> </a:t>
            </a:r>
            <a:r>
              <a:rPr lang="de-DE" altLang="en-US"/>
              <a:t/>
            </a:r>
            <a:br>
              <a:rPr lang="de-DE" altLang="en-US"/>
            </a:br>
            <a:r>
              <a:rPr lang="en-US" altLang="en-US"/>
              <a:t> </a:t>
            </a:r>
            <a:r>
              <a:rPr lang="de-DE" altLang="en-US"/>
              <a:t/>
            </a:r>
            <a:br>
              <a:rPr lang="de-DE" altLang="en-US"/>
            </a:br>
            <a:endParaRPr lang="de-DE" altLang="en-US"/>
          </a:p>
        </p:txBody>
      </p:sp>
      <p:sp>
        <p:nvSpPr>
          <p:cNvPr id="320519" name="Text Box 7"/>
          <p:cNvSpPr txBox="1">
            <a:spLocks noChangeArrowheads="1"/>
          </p:cNvSpPr>
          <p:nvPr/>
        </p:nvSpPr>
        <p:spPr bwMode="auto">
          <a:xfrm>
            <a:off x="3082925" y="5867400"/>
            <a:ext cx="933450" cy="379413"/>
          </a:xfrm>
          <a:prstGeom prst="rect">
            <a:avLst/>
          </a:prstGeom>
          <a:solidFill>
            <a:schemeClr val="accent2"/>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dirty="0"/>
              <a:t>filtering</a:t>
            </a:r>
            <a:endParaRPr lang="de-DE" altLang="en-US" dirty="0"/>
          </a:p>
        </p:txBody>
      </p:sp>
      <p:sp>
        <p:nvSpPr>
          <p:cNvPr id="320520" name="Text Box 8"/>
          <p:cNvSpPr txBox="1">
            <a:spLocks noChangeArrowheads="1"/>
          </p:cNvSpPr>
          <p:nvPr/>
        </p:nvSpPr>
        <p:spPr bwMode="auto">
          <a:xfrm>
            <a:off x="4495800" y="5867400"/>
            <a:ext cx="1073150" cy="379413"/>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mapping</a:t>
            </a:r>
            <a:endParaRPr lang="de-DE" altLang="en-US"/>
          </a:p>
        </p:txBody>
      </p:sp>
      <p:sp>
        <p:nvSpPr>
          <p:cNvPr id="320521" name="Text Box 9"/>
          <p:cNvSpPr txBox="1">
            <a:spLocks noChangeArrowheads="1"/>
          </p:cNvSpPr>
          <p:nvPr/>
        </p:nvSpPr>
        <p:spPr bwMode="auto">
          <a:xfrm>
            <a:off x="6048375" y="5867400"/>
            <a:ext cx="1162050" cy="379413"/>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rendering</a:t>
            </a:r>
            <a:endParaRPr lang="de-DE" altLang="en-US"/>
          </a:p>
        </p:txBody>
      </p:sp>
      <p:cxnSp>
        <p:nvCxnSpPr>
          <p:cNvPr id="320522" name="AutoShape 10"/>
          <p:cNvCxnSpPr>
            <a:cxnSpLocks noChangeShapeType="1"/>
            <a:stCxn id="320519" idx="3"/>
            <a:endCxn id="320520" idx="1"/>
          </p:cNvCxnSpPr>
          <p:nvPr/>
        </p:nvCxnSpPr>
        <p:spPr bwMode="auto">
          <a:xfrm>
            <a:off x="4016375" y="6057900"/>
            <a:ext cx="479425" cy="0"/>
          </a:xfrm>
          <a:prstGeom prst="straightConnector1">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0523" name="AutoShape 11"/>
          <p:cNvCxnSpPr>
            <a:cxnSpLocks noChangeShapeType="1"/>
            <a:stCxn id="320520" idx="3"/>
            <a:endCxn id="320521" idx="1"/>
          </p:cNvCxnSpPr>
          <p:nvPr/>
        </p:nvCxnSpPr>
        <p:spPr bwMode="auto">
          <a:xfrm>
            <a:off x="5568950" y="6057900"/>
            <a:ext cx="479425" cy="0"/>
          </a:xfrm>
          <a:prstGeom prst="straightConnector1">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20524" name="Text Box 12"/>
          <p:cNvSpPr txBox="1">
            <a:spLocks noChangeArrowheads="1"/>
          </p:cNvSpPr>
          <p:nvPr/>
        </p:nvSpPr>
        <p:spPr bwMode="auto">
          <a:xfrm>
            <a:off x="1974850" y="5880100"/>
            <a:ext cx="6286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data</a:t>
            </a:r>
            <a:endParaRPr lang="de-DE" altLang="en-US"/>
          </a:p>
        </p:txBody>
      </p:sp>
      <p:sp>
        <p:nvSpPr>
          <p:cNvPr id="320525" name="Text Box 13"/>
          <p:cNvSpPr txBox="1">
            <a:spLocks noChangeArrowheads="1"/>
          </p:cNvSpPr>
          <p:nvPr/>
        </p:nvSpPr>
        <p:spPr bwMode="auto">
          <a:xfrm>
            <a:off x="7689850" y="5880100"/>
            <a:ext cx="806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image</a:t>
            </a:r>
            <a:endParaRPr lang="de-DE" altLang="en-US"/>
          </a:p>
        </p:txBody>
      </p:sp>
      <p:cxnSp>
        <p:nvCxnSpPr>
          <p:cNvPr id="320526" name="AutoShape 14"/>
          <p:cNvCxnSpPr>
            <a:cxnSpLocks noChangeShapeType="1"/>
            <a:stCxn id="320524" idx="3"/>
            <a:endCxn id="320519" idx="1"/>
          </p:cNvCxnSpPr>
          <p:nvPr/>
        </p:nvCxnSpPr>
        <p:spPr bwMode="auto">
          <a:xfrm flipV="1">
            <a:off x="2603500" y="6057900"/>
            <a:ext cx="479425" cy="6350"/>
          </a:xfrm>
          <a:prstGeom prst="straightConnector1">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0527" name="AutoShape 15"/>
          <p:cNvCxnSpPr>
            <a:cxnSpLocks noChangeShapeType="1"/>
            <a:stCxn id="320521" idx="3"/>
            <a:endCxn id="320525" idx="1"/>
          </p:cNvCxnSpPr>
          <p:nvPr/>
        </p:nvCxnSpPr>
        <p:spPr bwMode="auto">
          <a:xfrm>
            <a:off x="7210425" y="6057900"/>
            <a:ext cx="479425" cy="6350"/>
          </a:xfrm>
          <a:prstGeom prst="straightConnector1">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65228416"/>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Wednesday, 10.15: Coding tutorial</a:t>
            </a:r>
          </a:p>
          <a:p>
            <a:pPr lvl="1"/>
            <a:r>
              <a:rPr lang="en-US" dirty="0"/>
              <a:t>B</a:t>
            </a:r>
            <a:r>
              <a:rPr lang="en-US" dirty="0" smtClean="0"/>
              <a:t>ring your laptop</a:t>
            </a:r>
          </a:p>
          <a:p>
            <a:pPr lvl="1"/>
            <a:r>
              <a:rPr lang="en-US" dirty="0" smtClean="0"/>
              <a:t>Clone </a:t>
            </a:r>
            <a:r>
              <a:rPr lang="en-US" dirty="0" err="1" smtClean="0"/>
              <a:t>Inviwo</a:t>
            </a:r>
            <a:r>
              <a:rPr lang="en-US" dirty="0" smtClean="0"/>
              <a:t> from </a:t>
            </a:r>
            <a:r>
              <a:rPr lang="en-US" dirty="0" err="1" smtClean="0"/>
              <a:t>Github</a:t>
            </a:r>
            <a:r>
              <a:rPr lang="en-US" dirty="0" smtClean="0"/>
              <a:t> (see Canvas)</a:t>
            </a:r>
          </a:p>
          <a:p>
            <a:pPr lvl="1"/>
            <a:r>
              <a:rPr lang="en-US" dirty="0" err="1" smtClean="0"/>
              <a:t>Cmake</a:t>
            </a:r>
            <a:endParaRPr lang="en-US" dirty="0" smtClean="0"/>
          </a:p>
          <a:p>
            <a:pPr lvl="1"/>
            <a:r>
              <a:rPr lang="en-US" dirty="0" err="1" smtClean="0"/>
              <a:t>Qt</a:t>
            </a:r>
            <a:r>
              <a:rPr lang="en-US" dirty="0" smtClean="0"/>
              <a:t> </a:t>
            </a:r>
            <a:endParaRPr lang="en-US" dirty="0"/>
          </a:p>
        </p:txBody>
      </p:sp>
    </p:spTree>
    <p:extLst>
      <p:ext uri="{BB962C8B-B14F-4D97-AF65-F5344CB8AC3E}">
        <p14:creationId xmlns:p14="http://schemas.microsoft.com/office/powerpoint/2010/main" val="1074587084"/>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1410" name="Rectangle 2"/>
          <p:cNvSpPr>
            <a:spLocks noGrp="1" noChangeArrowheads="1"/>
          </p:cNvSpPr>
          <p:nvPr>
            <p:ph type="ctrTitle"/>
          </p:nvPr>
        </p:nvSpPr>
        <p:spPr/>
        <p:txBody>
          <a:bodyPr/>
          <a:lstStyle/>
          <a:p>
            <a:r>
              <a:rPr lang="en-US"/>
              <a:t>Visualization of Multiparameter Data</a:t>
            </a:r>
            <a:endParaRPr lang="de-DE"/>
          </a:p>
        </p:txBody>
      </p:sp>
      <p:sp>
        <p:nvSpPr>
          <p:cNvPr id="401411" name="Rectangle 3"/>
          <p:cNvSpPr>
            <a:spLocks noGrp="1" noChangeArrowheads="1"/>
          </p:cNvSpPr>
          <p:nvPr>
            <p:ph type="subTitle" idx="1"/>
          </p:nvPr>
        </p:nvSpPr>
        <p:spPr/>
        <p:txBody>
          <a:bodyPr/>
          <a:lstStyle/>
          <a:p>
            <a:r>
              <a:rPr lang="en-US" dirty="0"/>
              <a:t>No specific prior on observation space</a:t>
            </a:r>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2439" name="Rectangle 7"/>
          <p:cNvSpPr>
            <a:spLocks noGrp="1" noChangeArrowheads="1"/>
          </p:cNvSpPr>
          <p:nvPr>
            <p:ph type="title"/>
          </p:nvPr>
        </p:nvSpPr>
        <p:spPr/>
        <p:txBody>
          <a:bodyPr/>
          <a:lstStyle/>
          <a:p>
            <a:r>
              <a:rPr lang="de-DE" dirty="0" err="1" smtClean="0"/>
              <a:t>Visualization</a:t>
            </a:r>
            <a:r>
              <a:rPr lang="de-DE" dirty="0" smtClean="0"/>
              <a:t> </a:t>
            </a:r>
            <a:r>
              <a:rPr lang="de-DE" dirty="0" err="1" smtClean="0"/>
              <a:t>of</a:t>
            </a:r>
            <a:r>
              <a:rPr lang="de-DE" dirty="0" smtClean="0"/>
              <a:t> Multiparameter Data</a:t>
            </a:r>
            <a:endParaRPr lang="de-DE" dirty="0"/>
          </a:p>
        </p:txBody>
      </p:sp>
      <p:sp>
        <p:nvSpPr>
          <p:cNvPr id="402438" name="Rectangle 6"/>
          <p:cNvSpPr>
            <a:spLocks noGrp="1" noChangeArrowheads="1"/>
          </p:cNvSpPr>
          <p:nvPr>
            <p:ph idx="1"/>
          </p:nvPr>
        </p:nvSpPr>
        <p:spPr/>
        <p:txBody>
          <a:bodyPr/>
          <a:lstStyle/>
          <a:p>
            <a:pPr>
              <a:buFont typeface="Wingdings" pitchFamily="2" charset="2"/>
              <a:buNone/>
            </a:pPr>
            <a:r>
              <a:rPr lang="en-US" b="1" dirty="0"/>
              <a:t>General Remarks and Classification</a:t>
            </a:r>
            <a:endParaRPr lang="de-DE" b="1" dirty="0"/>
          </a:p>
          <a:p>
            <a:pPr>
              <a:buFont typeface="Wingdings" pitchFamily="2" charset="2"/>
              <a:buNone/>
            </a:pPr>
            <a:r>
              <a:rPr lang="en-US" b="1" dirty="0"/>
              <a:t>Aim</a:t>
            </a:r>
            <a:r>
              <a:rPr lang="en-US" dirty="0"/>
              <a:t>: abstraction of properties of the observation space </a:t>
            </a:r>
          </a:p>
          <a:p>
            <a:pPr>
              <a:buFont typeface="Wingdings" pitchFamily="2" charset="2"/>
              <a:buNone/>
            </a:pPr>
            <a:r>
              <a:rPr lang="en-US" dirty="0"/>
              <a:t>while keeping</a:t>
            </a:r>
          </a:p>
          <a:p>
            <a:r>
              <a:rPr lang="en-US" b="1" dirty="0"/>
              <a:t>important correlations:</a:t>
            </a:r>
            <a:r>
              <a:rPr lang="en-US" dirty="0"/>
              <a:t>  </a:t>
            </a:r>
            <a:endParaRPr lang="de-DE" dirty="0"/>
          </a:p>
          <a:p>
            <a:pPr lvl="1"/>
            <a:r>
              <a:rPr lang="en-US" dirty="0"/>
              <a:t>values per observation point</a:t>
            </a:r>
            <a:endParaRPr lang="de-DE" dirty="0"/>
          </a:p>
          <a:p>
            <a:pPr lvl="1"/>
            <a:r>
              <a:rPr lang="en-US" dirty="0"/>
              <a:t>values per observation case</a:t>
            </a:r>
            <a:endParaRPr lang="de-DE" dirty="0"/>
          </a:p>
          <a:p>
            <a:pPr lvl="1"/>
            <a:r>
              <a:rPr lang="en-US" dirty="0"/>
              <a:t>values per dependent variable.</a:t>
            </a:r>
            <a:endParaRPr lang="de-DE" dirty="0"/>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err="1"/>
              <a:t>Visualization</a:t>
            </a:r>
            <a:r>
              <a:rPr lang="de-DE" dirty="0"/>
              <a:t> </a:t>
            </a:r>
            <a:r>
              <a:rPr lang="de-DE" dirty="0" err="1"/>
              <a:t>of</a:t>
            </a:r>
            <a:r>
              <a:rPr lang="de-DE" dirty="0"/>
              <a:t> Multiparameter Data</a:t>
            </a:r>
            <a:endParaRPr lang="en-US" dirty="0"/>
          </a:p>
        </p:txBody>
      </p:sp>
      <p:sp>
        <p:nvSpPr>
          <p:cNvPr id="3" name="Content Placeholder 2"/>
          <p:cNvSpPr>
            <a:spLocks noGrp="1"/>
          </p:cNvSpPr>
          <p:nvPr>
            <p:ph idx="1"/>
          </p:nvPr>
        </p:nvSpPr>
        <p:spPr/>
        <p:txBody>
          <a:bodyPr/>
          <a:lstStyle/>
          <a:p>
            <a:r>
              <a:rPr lang="en-US" dirty="0" smtClean="0"/>
              <a:t>First method: </a:t>
            </a:r>
            <a:r>
              <a:rPr lang="en-US" b="1" dirty="0" smtClean="0"/>
              <a:t>scatter plot</a:t>
            </a:r>
            <a:endParaRPr lang="en-US" b="1" dirty="0"/>
          </a:p>
        </p:txBody>
      </p:sp>
      <p:graphicFrame>
        <p:nvGraphicFramePr>
          <p:cNvPr id="4" name="Table 3"/>
          <p:cNvGraphicFramePr>
            <a:graphicFrameLocks noGrp="1"/>
          </p:cNvGraphicFramePr>
          <p:nvPr>
            <p:extLst>
              <p:ext uri="{D42A27DB-BD31-4B8C-83A1-F6EECF244321}">
                <p14:modId xmlns:p14="http://schemas.microsoft.com/office/powerpoint/2010/main" val="123400411"/>
              </p:ext>
            </p:extLst>
          </p:nvPr>
        </p:nvGraphicFramePr>
        <p:xfrm>
          <a:off x="1371600" y="1295400"/>
          <a:ext cx="6629400" cy="1752600"/>
        </p:xfrm>
        <a:graphic>
          <a:graphicData uri="http://schemas.openxmlformats.org/drawingml/2006/table">
            <a:tbl>
              <a:tblPr firstRow="1" bandRow="1">
                <a:tableStyleId>{073A0DAA-6AF3-43AB-8588-CEC1D06C72B9}</a:tableStyleId>
              </a:tblPr>
              <a:tblGrid>
                <a:gridCol w="1657350"/>
                <a:gridCol w="1657350"/>
                <a:gridCol w="1657350"/>
                <a:gridCol w="1657350"/>
              </a:tblGrid>
              <a:tr h="370840">
                <a:tc>
                  <a:txBody>
                    <a:bodyPr/>
                    <a:lstStyle/>
                    <a:p>
                      <a:r>
                        <a:rPr lang="en-US" dirty="0" smtClean="0"/>
                        <a:t>Cylinders</a:t>
                      </a:r>
                      <a:endParaRPr lang="en-US" dirty="0"/>
                    </a:p>
                  </a:txBody>
                  <a:tcPr/>
                </a:tc>
                <a:tc>
                  <a:txBody>
                    <a:bodyPr/>
                    <a:lstStyle/>
                    <a:p>
                      <a:r>
                        <a:rPr lang="en-US" dirty="0" smtClean="0"/>
                        <a:t>Horsepower (PS)</a:t>
                      </a:r>
                      <a:endParaRPr lang="en-US" dirty="0"/>
                    </a:p>
                  </a:txBody>
                  <a:tcPr/>
                </a:tc>
                <a:tc>
                  <a:txBody>
                    <a:bodyPr/>
                    <a:lstStyle/>
                    <a:p>
                      <a:r>
                        <a:rPr lang="en-US" dirty="0" smtClean="0"/>
                        <a:t>Weight (kg)</a:t>
                      </a:r>
                      <a:endParaRPr lang="en-US" dirty="0"/>
                    </a:p>
                  </a:txBody>
                  <a:tcPr/>
                </a:tc>
                <a:tc>
                  <a:txBody>
                    <a:bodyPr/>
                    <a:lstStyle/>
                    <a:p>
                      <a:r>
                        <a:rPr lang="en-US" dirty="0" smtClean="0"/>
                        <a:t>Origin</a:t>
                      </a:r>
                      <a:endParaRPr lang="en-US" dirty="0"/>
                    </a:p>
                  </a:txBody>
                  <a:tcPr/>
                </a:tc>
              </a:tr>
              <a:tr h="370840">
                <a:tc>
                  <a:txBody>
                    <a:bodyPr/>
                    <a:lstStyle/>
                    <a:p>
                      <a:r>
                        <a:rPr lang="en-US" dirty="0" smtClean="0"/>
                        <a:t>4</a:t>
                      </a:r>
                      <a:endParaRPr lang="en-US" dirty="0"/>
                    </a:p>
                  </a:txBody>
                  <a:tcPr/>
                </a:tc>
                <a:tc>
                  <a:txBody>
                    <a:bodyPr/>
                    <a:lstStyle/>
                    <a:p>
                      <a:r>
                        <a:rPr lang="en-US" dirty="0" smtClean="0"/>
                        <a:t>110</a:t>
                      </a:r>
                      <a:endParaRPr lang="en-US" dirty="0"/>
                    </a:p>
                  </a:txBody>
                  <a:tcPr/>
                </a:tc>
                <a:tc>
                  <a:txBody>
                    <a:bodyPr/>
                    <a:lstStyle/>
                    <a:p>
                      <a:r>
                        <a:rPr lang="en-US" dirty="0" smtClean="0"/>
                        <a:t>1576</a:t>
                      </a:r>
                      <a:endParaRPr lang="en-US" dirty="0"/>
                    </a:p>
                  </a:txBody>
                  <a:tcPr/>
                </a:tc>
                <a:tc>
                  <a:txBody>
                    <a:bodyPr/>
                    <a:lstStyle/>
                    <a:p>
                      <a:r>
                        <a:rPr lang="en-US" dirty="0" smtClean="0"/>
                        <a:t>Germany</a:t>
                      </a:r>
                      <a:endParaRPr lang="en-US" dirty="0"/>
                    </a:p>
                  </a:txBody>
                  <a:tcPr/>
                </a:tc>
              </a:tr>
              <a:tr h="370840">
                <a:tc>
                  <a:txBody>
                    <a:bodyPr/>
                    <a:lstStyle/>
                    <a:p>
                      <a:r>
                        <a:rPr lang="en-US" dirty="0" smtClean="0"/>
                        <a:t>6</a:t>
                      </a:r>
                      <a:endParaRPr lang="en-US" dirty="0"/>
                    </a:p>
                  </a:txBody>
                  <a:tcPr/>
                </a:tc>
                <a:tc>
                  <a:txBody>
                    <a:bodyPr/>
                    <a:lstStyle/>
                    <a:p>
                      <a:r>
                        <a:rPr lang="en-US" dirty="0" smtClean="0"/>
                        <a:t>105</a:t>
                      </a:r>
                      <a:endParaRPr lang="en-US" dirty="0"/>
                    </a:p>
                  </a:txBody>
                  <a:tcPr/>
                </a:tc>
                <a:tc>
                  <a:txBody>
                    <a:bodyPr/>
                    <a:lstStyle/>
                    <a:p>
                      <a:r>
                        <a:rPr lang="en-US" dirty="0" smtClean="0"/>
                        <a:t>3535</a:t>
                      </a:r>
                      <a:endParaRPr lang="en-US" dirty="0"/>
                    </a:p>
                  </a:txBody>
                  <a:tcPr/>
                </a:tc>
                <a:tc>
                  <a:txBody>
                    <a:bodyPr/>
                    <a:lstStyle/>
                    <a:p>
                      <a:r>
                        <a:rPr lang="en-US" dirty="0" smtClean="0"/>
                        <a:t>Japan</a:t>
                      </a:r>
                      <a:endParaRPr lang="en-US" dirty="0"/>
                    </a:p>
                  </a:txBody>
                  <a:tcPr/>
                </a:tc>
              </a:tr>
              <a:tr h="370840">
                <a:tc>
                  <a:txBody>
                    <a:bodyPr/>
                    <a:lstStyle/>
                    <a:p>
                      <a:r>
                        <a:rPr lang="en-US" dirty="0" smtClean="0"/>
                        <a:t>8</a:t>
                      </a:r>
                      <a:endParaRPr lang="en-US" dirty="0"/>
                    </a:p>
                  </a:txBody>
                  <a:tcPr/>
                </a:tc>
                <a:tc>
                  <a:txBody>
                    <a:bodyPr/>
                    <a:lstStyle/>
                    <a:p>
                      <a:r>
                        <a:rPr lang="en-US" dirty="0" smtClean="0"/>
                        <a:t>150</a:t>
                      </a:r>
                      <a:endParaRPr lang="en-US" dirty="0"/>
                    </a:p>
                  </a:txBody>
                  <a:tcPr/>
                </a:tc>
                <a:tc>
                  <a:txBody>
                    <a:bodyPr/>
                    <a:lstStyle/>
                    <a:p>
                      <a:r>
                        <a:rPr lang="en-US" dirty="0" smtClean="0"/>
                        <a:t>4190</a:t>
                      </a:r>
                      <a:endParaRPr lang="en-US" dirty="0"/>
                    </a:p>
                  </a:txBody>
                  <a:tcPr/>
                </a:tc>
                <a:tc>
                  <a:txBody>
                    <a:bodyPr/>
                    <a:lstStyle/>
                    <a:p>
                      <a:r>
                        <a:rPr lang="en-US" dirty="0" smtClean="0"/>
                        <a:t>U.S.A.</a:t>
                      </a:r>
                      <a:endParaRPr lang="en-US" dirty="0"/>
                    </a:p>
                  </a:txBody>
                  <a:tcPr/>
                </a:tc>
              </a:tr>
            </a:tbl>
          </a:graphicData>
        </a:graphic>
      </p:graphicFrame>
      <p:cxnSp>
        <p:nvCxnSpPr>
          <p:cNvPr id="6" name="Straight Arrow Connector 5"/>
          <p:cNvCxnSpPr/>
          <p:nvPr/>
        </p:nvCxnSpPr>
        <p:spPr bwMode="auto">
          <a:xfrm flipV="1">
            <a:off x="2971800" y="3810000"/>
            <a:ext cx="0" cy="2286000"/>
          </a:xfrm>
          <a:prstGeom prst="straightConnector1">
            <a:avLst/>
          </a:prstGeom>
          <a:noFill/>
          <a:ln w="38100" cap="flat" cmpd="sng" algn="ctr">
            <a:solidFill>
              <a:schemeClr val="tx1"/>
            </a:solidFill>
            <a:prstDash val="solid"/>
            <a:round/>
            <a:headEnd type="none" w="med" len="med"/>
            <a:tailEnd type="arrow"/>
          </a:ln>
          <a:effectLst/>
        </p:spPr>
      </p:cxnSp>
      <p:cxnSp>
        <p:nvCxnSpPr>
          <p:cNvPr id="8" name="Straight Arrow Connector 7"/>
          <p:cNvCxnSpPr/>
          <p:nvPr/>
        </p:nvCxnSpPr>
        <p:spPr bwMode="auto">
          <a:xfrm>
            <a:off x="2971800" y="6096000"/>
            <a:ext cx="2819400" cy="0"/>
          </a:xfrm>
          <a:prstGeom prst="straightConnector1">
            <a:avLst/>
          </a:prstGeom>
          <a:noFill/>
          <a:ln w="38100" cap="flat" cmpd="sng" algn="ctr">
            <a:solidFill>
              <a:schemeClr val="tx1"/>
            </a:solidFill>
            <a:prstDash val="solid"/>
            <a:round/>
            <a:headEnd type="none" w="med" len="med"/>
            <a:tailEnd type="arrow"/>
          </a:ln>
          <a:effectLst/>
        </p:spPr>
      </p:cxnSp>
      <p:sp>
        <p:nvSpPr>
          <p:cNvPr id="10" name="Oval 9"/>
          <p:cNvSpPr/>
          <p:nvPr/>
        </p:nvSpPr>
        <p:spPr bwMode="auto">
          <a:xfrm>
            <a:off x="4207521" y="4267200"/>
            <a:ext cx="152400" cy="152400"/>
          </a:xfrm>
          <a:prstGeom prst="ellipse">
            <a:avLst/>
          </a:prstGeom>
          <a:ln>
            <a:headEnd type="none" w="med" len="med"/>
            <a:tailEnd type="none" w="med" len="med"/>
          </a:ln>
          <a:effectLst/>
        </p:spPr>
        <p:style>
          <a:lnRef idx="1">
            <a:schemeClr val="dk1"/>
          </a:lnRef>
          <a:fillRef idx="3">
            <a:schemeClr val="dk1"/>
          </a:fillRef>
          <a:effectRef idx="2">
            <a:schemeClr val="dk1"/>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1" name="Oval 10"/>
          <p:cNvSpPr/>
          <p:nvPr/>
        </p:nvSpPr>
        <p:spPr bwMode="auto">
          <a:xfrm>
            <a:off x="3505200" y="4584812"/>
            <a:ext cx="152400" cy="152400"/>
          </a:xfrm>
          <a:prstGeom prst="ellipse">
            <a:avLst/>
          </a:prstGeom>
          <a:ln>
            <a:headEnd type="none" w="med" len="med"/>
            <a:tailEnd type="none" w="med" len="med"/>
          </a:ln>
          <a:effectLst/>
        </p:spPr>
        <p:style>
          <a:lnRef idx="1">
            <a:schemeClr val="dk1"/>
          </a:lnRef>
          <a:fillRef idx="3">
            <a:schemeClr val="dk1"/>
          </a:fillRef>
          <a:effectRef idx="2">
            <a:schemeClr val="dk1"/>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2" name="Oval 11"/>
          <p:cNvSpPr/>
          <p:nvPr/>
        </p:nvSpPr>
        <p:spPr bwMode="auto">
          <a:xfrm>
            <a:off x="4953000" y="5562600"/>
            <a:ext cx="152400" cy="152400"/>
          </a:xfrm>
          <a:prstGeom prst="ellipse">
            <a:avLst/>
          </a:prstGeom>
          <a:ln>
            <a:headEnd type="none" w="med" len="med"/>
            <a:tailEnd type="none" w="med" len="med"/>
          </a:ln>
          <a:effectLst/>
        </p:spPr>
        <p:style>
          <a:lnRef idx="1">
            <a:schemeClr val="dk1"/>
          </a:lnRef>
          <a:fillRef idx="3">
            <a:schemeClr val="dk1"/>
          </a:fillRef>
          <a:effectRef idx="2">
            <a:schemeClr val="dk1"/>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3" name="Oval 12"/>
          <p:cNvSpPr/>
          <p:nvPr/>
        </p:nvSpPr>
        <p:spPr bwMode="auto">
          <a:xfrm>
            <a:off x="4138063" y="4513332"/>
            <a:ext cx="152400" cy="152400"/>
          </a:xfrm>
          <a:prstGeom prst="ellipse">
            <a:avLst/>
          </a:prstGeom>
          <a:ln>
            <a:headEnd type="none" w="med" len="med"/>
            <a:tailEnd type="none" w="med" len="med"/>
          </a:ln>
          <a:effectLst/>
        </p:spPr>
        <p:style>
          <a:lnRef idx="1">
            <a:schemeClr val="dk1"/>
          </a:lnRef>
          <a:fillRef idx="3">
            <a:schemeClr val="dk1"/>
          </a:fillRef>
          <a:effectRef idx="2">
            <a:schemeClr val="dk1"/>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4" name="Oval 13"/>
          <p:cNvSpPr/>
          <p:nvPr/>
        </p:nvSpPr>
        <p:spPr bwMode="auto">
          <a:xfrm>
            <a:off x="3359206" y="4745303"/>
            <a:ext cx="152400" cy="152400"/>
          </a:xfrm>
          <a:prstGeom prst="ellipse">
            <a:avLst/>
          </a:prstGeom>
          <a:ln>
            <a:headEnd type="none" w="med" len="med"/>
            <a:tailEnd type="none" w="med" len="med"/>
          </a:ln>
          <a:effectLst/>
        </p:spPr>
        <p:style>
          <a:lnRef idx="1">
            <a:schemeClr val="dk1"/>
          </a:lnRef>
          <a:fillRef idx="3">
            <a:schemeClr val="dk1"/>
          </a:fillRef>
          <a:effectRef idx="2">
            <a:schemeClr val="dk1"/>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5" name="Oval 14"/>
          <p:cNvSpPr/>
          <p:nvPr/>
        </p:nvSpPr>
        <p:spPr bwMode="auto">
          <a:xfrm>
            <a:off x="3278623" y="4508612"/>
            <a:ext cx="152400" cy="152400"/>
          </a:xfrm>
          <a:prstGeom prst="ellipse">
            <a:avLst/>
          </a:prstGeom>
          <a:ln>
            <a:headEnd type="none" w="med" len="med"/>
            <a:tailEnd type="none" w="med" len="med"/>
          </a:ln>
          <a:effectLst/>
        </p:spPr>
        <p:style>
          <a:lnRef idx="1">
            <a:schemeClr val="dk1"/>
          </a:lnRef>
          <a:fillRef idx="3">
            <a:schemeClr val="dk1"/>
          </a:fillRef>
          <a:effectRef idx="2">
            <a:schemeClr val="dk1"/>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6" name="Oval 15"/>
          <p:cNvSpPr/>
          <p:nvPr/>
        </p:nvSpPr>
        <p:spPr bwMode="auto">
          <a:xfrm>
            <a:off x="5105400" y="5334000"/>
            <a:ext cx="152400" cy="152400"/>
          </a:xfrm>
          <a:prstGeom prst="ellipse">
            <a:avLst/>
          </a:prstGeom>
          <a:ln>
            <a:headEnd type="none" w="med" len="med"/>
            <a:tailEnd type="none" w="med" len="med"/>
          </a:ln>
          <a:effectLst/>
        </p:spPr>
        <p:style>
          <a:lnRef idx="1">
            <a:schemeClr val="dk1"/>
          </a:lnRef>
          <a:fillRef idx="3">
            <a:schemeClr val="dk1"/>
          </a:fillRef>
          <a:effectRef idx="2">
            <a:schemeClr val="dk1"/>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7" name="Oval 16"/>
          <p:cNvSpPr/>
          <p:nvPr/>
        </p:nvSpPr>
        <p:spPr bwMode="auto">
          <a:xfrm>
            <a:off x="4800600" y="5410200"/>
            <a:ext cx="152400" cy="152400"/>
          </a:xfrm>
          <a:prstGeom prst="ellipse">
            <a:avLst/>
          </a:prstGeom>
          <a:ln>
            <a:headEnd type="none" w="med" len="med"/>
            <a:tailEnd type="none" w="med" len="med"/>
          </a:ln>
          <a:effectLst/>
        </p:spPr>
        <p:style>
          <a:lnRef idx="1">
            <a:schemeClr val="dk1"/>
          </a:lnRef>
          <a:fillRef idx="3">
            <a:schemeClr val="dk1"/>
          </a:fillRef>
          <a:effectRef idx="2">
            <a:schemeClr val="dk1"/>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8" name="TextBox 17"/>
          <p:cNvSpPr txBox="1"/>
          <p:nvPr/>
        </p:nvSpPr>
        <p:spPr>
          <a:xfrm>
            <a:off x="5841577" y="5895945"/>
            <a:ext cx="1626023" cy="400110"/>
          </a:xfrm>
          <a:prstGeom prst="rect">
            <a:avLst/>
          </a:prstGeom>
          <a:noFill/>
        </p:spPr>
        <p:txBody>
          <a:bodyPr wrap="none" rtlCol="0">
            <a:spAutoFit/>
          </a:bodyPr>
          <a:lstStyle/>
          <a:p>
            <a:pPr algn="l"/>
            <a:r>
              <a:rPr lang="en-US" dirty="0" smtClean="0"/>
              <a:t>Dimension A</a:t>
            </a:r>
            <a:endParaRPr lang="en-US" dirty="0"/>
          </a:p>
        </p:txBody>
      </p:sp>
      <p:sp>
        <p:nvSpPr>
          <p:cNvPr id="19" name="TextBox 18"/>
          <p:cNvSpPr txBox="1"/>
          <p:nvPr/>
        </p:nvSpPr>
        <p:spPr>
          <a:xfrm>
            <a:off x="1219200" y="3733800"/>
            <a:ext cx="1640194" cy="400110"/>
          </a:xfrm>
          <a:prstGeom prst="rect">
            <a:avLst/>
          </a:prstGeom>
          <a:noFill/>
        </p:spPr>
        <p:txBody>
          <a:bodyPr wrap="none" rtlCol="0">
            <a:spAutoFit/>
          </a:bodyPr>
          <a:lstStyle/>
          <a:p>
            <a:pPr algn="r"/>
            <a:r>
              <a:rPr lang="en-US" dirty="0" smtClean="0"/>
              <a:t>Dimension B</a:t>
            </a:r>
            <a:endParaRPr lang="en-US" dirty="0"/>
          </a:p>
        </p:txBody>
      </p:sp>
    </p:spTree>
    <p:extLst>
      <p:ext uri="{BB962C8B-B14F-4D97-AF65-F5344CB8AC3E}">
        <p14:creationId xmlns:p14="http://schemas.microsoft.com/office/powerpoint/2010/main" val="3840645929"/>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7559" name="Rectangle 7"/>
          <p:cNvSpPr>
            <a:spLocks noGrp="1" noChangeArrowheads="1"/>
          </p:cNvSpPr>
          <p:nvPr>
            <p:ph type="title"/>
          </p:nvPr>
        </p:nvSpPr>
        <p:spPr/>
        <p:txBody>
          <a:bodyPr/>
          <a:lstStyle/>
          <a:p>
            <a:r>
              <a:rPr lang="de-DE" dirty="0" err="1" smtClean="0"/>
              <a:t>Visualization</a:t>
            </a:r>
            <a:r>
              <a:rPr lang="de-DE" dirty="0" smtClean="0"/>
              <a:t> </a:t>
            </a:r>
            <a:r>
              <a:rPr lang="de-DE" dirty="0" err="1" smtClean="0"/>
              <a:t>of</a:t>
            </a:r>
            <a:r>
              <a:rPr lang="de-DE" dirty="0" smtClean="0"/>
              <a:t> Multiparameter Data</a:t>
            </a:r>
            <a:endParaRPr lang="de-DE" dirty="0"/>
          </a:p>
        </p:txBody>
      </p:sp>
      <p:sp>
        <p:nvSpPr>
          <p:cNvPr id="407558" name="Rectangle 6"/>
          <p:cNvSpPr>
            <a:spLocks noGrp="1" noChangeArrowheads="1"/>
          </p:cNvSpPr>
          <p:nvPr>
            <p:ph idx="1"/>
          </p:nvPr>
        </p:nvSpPr>
        <p:spPr/>
        <p:txBody>
          <a:bodyPr/>
          <a:lstStyle/>
          <a:p>
            <a:pPr>
              <a:lnSpc>
                <a:spcPct val="115000"/>
              </a:lnSpc>
            </a:pPr>
            <a:r>
              <a:rPr lang="en-US" dirty="0" smtClean="0">
                <a:solidFill>
                  <a:srgbClr val="000000"/>
                </a:solidFill>
              </a:rPr>
              <a:t>Classification </a:t>
            </a:r>
            <a:r>
              <a:rPr lang="en-US" dirty="0">
                <a:solidFill>
                  <a:srgbClr val="000000"/>
                </a:solidFill>
              </a:rPr>
              <a:t>for distinguishing basic technologies for visualization of </a:t>
            </a:r>
            <a:r>
              <a:rPr lang="en-US" dirty="0" err="1" smtClean="0">
                <a:solidFill>
                  <a:srgbClr val="000000"/>
                </a:solidFill>
              </a:rPr>
              <a:t>multiparameter</a:t>
            </a:r>
            <a:r>
              <a:rPr lang="en-US" dirty="0" smtClean="0">
                <a:solidFill>
                  <a:srgbClr val="000000"/>
                </a:solidFill>
              </a:rPr>
              <a:t> </a:t>
            </a:r>
            <a:r>
              <a:rPr lang="en-US" dirty="0">
                <a:solidFill>
                  <a:srgbClr val="000000"/>
                </a:solidFill>
              </a:rPr>
              <a:t>data</a:t>
            </a:r>
            <a:br>
              <a:rPr lang="en-US" dirty="0">
                <a:solidFill>
                  <a:srgbClr val="000000"/>
                </a:solidFill>
              </a:rPr>
            </a:br>
            <a:endParaRPr lang="de-DE" dirty="0">
              <a:solidFill>
                <a:srgbClr val="000000"/>
              </a:solidFill>
            </a:endParaRPr>
          </a:p>
          <a:p>
            <a:pPr lvl="1">
              <a:lnSpc>
                <a:spcPct val="115000"/>
              </a:lnSpc>
            </a:pPr>
            <a:r>
              <a:rPr lang="en-US" dirty="0">
                <a:solidFill>
                  <a:srgbClr val="000000"/>
                </a:solidFill>
              </a:rPr>
              <a:t>panel matrices</a:t>
            </a:r>
            <a:br>
              <a:rPr lang="en-US" dirty="0">
                <a:solidFill>
                  <a:srgbClr val="000000"/>
                </a:solidFill>
              </a:rPr>
            </a:br>
            <a:endParaRPr lang="en-US" dirty="0">
              <a:solidFill>
                <a:srgbClr val="000000"/>
              </a:solidFill>
            </a:endParaRPr>
          </a:p>
          <a:p>
            <a:pPr lvl="1">
              <a:lnSpc>
                <a:spcPct val="115000"/>
              </a:lnSpc>
            </a:pPr>
            <a:r>
              <a:rPr lang="en-US" dirty="0">
                <a:solidFill>
                  <a:srgbClr val="000000"/>
                </a:solidFill>
              </a:rPr>
              <a:t>line sequences</a:t>
            </a:r>
            <a:br>
              <a:rPr lang="en-US" dirty="0">
                <a:solidFill>
                  <a:srgbClr val="000000"/>
                </a:solidFill>
              </a:rPr>
            </a:br>
            <a:endParaRPr lang="en-US" dirty="0">
              <a:solidFill>
                <a:srgbClr val="000000"/>
              </a:solidFill>
            </a:endParaRPr>
          </a:p>
          <a:p>
            <a:pPr lvl="1">
              <a:lnSpc>
                <a:spcPct val="115000"/>
              </a:lnSpc>
            </a:pPr>
            <a:r>
              <a:rPr lang="en-US" dirty="0">
                <a:solidFill>
                  <a:srgbClr val="000000"/>
                </a:solidFill>
              </a:rPr>
              <a:t>icon based techniques</a:t>
            </a:r>
            <a:br>
              <a:rPr lang="en-US" dirty="0">
                <a:solidFill>
                  <a:srgbClr val="000000"/>
                </a:solidFill>
              </a:rPr>
            </a:br>
            <a:endParaRPr lang="en-US" dirty="0">
              <a:solidFill>
                <a:srgbClr val="000000"/>
              </a:solidFill>
            </a:endParaRPr>
          </a:p>
          <a:p>
            <a:pPr lvl="1">
              <a:lnSpc>
                <a:spcPct val="115000"/>
              </a:lnSpc>
            </a:pPr>
            <a:r>
              <a:rPr lang="en-US" dirty="0">
                <a:solidFill>
                  <a:srgbClr val="000000"/>
                </a:solidFill>
              </a:rPr>
              <a:t>pixel based techniques</a:t>
            </a:r>
            <a:br>
              <a:rPr lang="en-US" dirty="0">
                <a:solidFill>
                  <a:srgbClr val="000000"/>
                </a:solidFill>
              </a:rPr>
            </a:br>
            <a:endParaRPr lang="en-US" dirty="0">
              <a:solidFill>
                <a:srgbClr val="000000"/>
              </a:solidFill>
            </a:endParaRPr>
          </a:p>
          <a:p>
            <a:pPr lvl="1">
              <a:lnSpc>
                <a:spcPct val="115000"/>
              </a:lnSpc>
            </a:pPr>
            <a:r>
              <a:rPr lang="en-US" dirty="0">
                <a:solidFill>
                  <a:srgbClr val="000000"/>
                </a:solidFill>
              </a:rPr>
              <a:t>hierarchical techniques</a:t>
            </a:r>
            <a:endParaRPr lang="de-DE" dirty="0">
              <a:solidFill>
                <a:srgbClr val="000000"/>
              </a:solidFill>
            </a:endParaRPr>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8583" name="Rectangle 7"/>
          <p:cNvSpPr>
            <a:spLocks noGrp="1" noChangeArrowheads="1"/>
          </p:cNvSpPr>
          <p:nvPr>
            <p:ph type="title"/>
          </p:nvPr>
        </p:nvSpPr>
        <p:spPr/>
        <p:txBody>
          <a:bodyPr/>
          <a:lstStyle/>
          <a:p>
            <a:r>
              <a:rPr lang="de-DE" dirty="0" err="1" smtClean="0"/>
              <a:t>Visualization</a:t>
            </a:r>
            <a:r>
              <a:rPr lang="de-DE" dirty="0" smtClean="0"/>
              <a:t> </a:t>
            </a:r>
            <a:r>
              <a:rPr lang="de-DE" dirty="0" err="1" smtClean="0"/>
              <a:t>of</a:t>
            </a:r>
            <a:r>
              <a:rPr lang="de-DE" dirty="0" smtClean="0"/>
              <a:t> Multiparameter Data</a:t>
            </a:r>
            <a:endParaRPr lang="de-DE" dirty="0"/>
          </a:p>
        </p:txBody>
      </p:sp>
      <p:sp>
        <p:nvSpPr>
          <p:cNvPr id="408582" name="Rectangle 6"/>
          <p:cNvSpPr>
            <a:spLocks noGrp="1" noChangeArrowheads="1"/>
          </p:cNvSpPr>
          <p:nvPr>
            <p:ph idx="1"/>
          </p:nvPr>
        </p:nvSpPr>
        <p:spPr/>
        <p:txBody>
          <a:bodyPr/>
          <a:lstStyle/>
          <a:p>
            <a:pPr>
              <a:lnSpc>
                <a:spcPct val="130000"/>
              </a:lnSpc>
            </a:pPr>
            <a:r>
              <a:rPr lang="en-US" sz="1800" b="1"/>
              <a:t>Panel matrices</a:t>
            </a:r>
          </a:p>
          <a:p>
            <a:pPr>
              <a:lnSpc>
                <a:spcPct val="130000"/>
              </a:lnSpc>
            </a:pPr>
            <a:r>
              <a:rPr lang="en-US" sz="1800" b="1"/>
              <a:t>Idea</a:t>
            </a:r>
            <a:r>
              <a:rPr lang="en-US" sz="1800"/>
              <a:t>: configuration of bivariate representations of the n-dimensional observation space in matrices</a:t>
            </a:r>
          </a:p>
          <a:p>
            <a:pPr>
              <a:lnSpc>
                <a:spcPct val="130000"/>
              </a:lnSpc>
            </a:pPr>
            <a:r>
              <a:rPr lang="en-US" sz="1800" b="1"/>
              <a:t>Examples</a:t>
            </a:r>
            <a:r>
              <a:rPr lang="en-US" sz="1800"/>
              <a:t>: scatterplot matrices; prosection views; hyper slices</a:t>
            </a:r>
          </a:p>
          <a:p>
            <a:pPr lvl="1">
              <a:lnSpc>
                <a:spcPct val="130000"/>
              </a:lnSpc>
            </a:pPr>
            <a:r>
              <a:rPr lang="en-US" sz="1600" b="1"/>
              <a:t>scatterplot matrices (Cleveland 93)</a:t>
            </a:r>
          </a:p>
          <a:p>
            <a:pPr lvl="1">
              <a:lnSpc>
                <a:spcPct val="130000"/>
              </a:lnSpc>
              <a:buFont typeface="Wingdings" pitchFamily="2" charset="2"/>
              <a:buNone/>
            </a:pPr>
            <a:r>
              <a:rPr lang="en-US" sz="1600"/>
              <a:t>	configuration of scatterplots in a matrix for showing different combinations of variables</a:t>
            </a:r>
          </a:p>
          <a:p>
            <a:pPr lvl="1">
              <a:lnSpc>
                <a:spcPct val="130000"/>
              </a:lnSpc>
            </a:pPr>
            <a:r>
              <a:rPr lang="en-US" sz="1600" b="1"/>
              <a:t>prosection views (Furnas, Buja, 1994)</a:t>
            </a:r>
          </a:p>
          <a:p>
            <a:pPr lvl="1">
              <a:lnSpc>
                <a:spcPct val="130000"/>
              </a:lnSpc>
              <a:buFont typeface="Wingdings" pitchFamily="2" charset="2"/>
              <a:buNone/>
            </a:pPr>
            <a:r>
              <a:rPr lang="en-US" sz="1600"/>
              <a:t>	matrix of all orthogonal projections for specified regions of the observation space (prosection = combination of selections and projections)</a:t>
            </a:r>
          </a:p>
          <a:p>
            <a:pPr lvl="1">
              <a:lnSpc>
                <a:spcPct val="130000"/>
              </a:lnSpc>
            </a:pPr>
            <a:r>
              <a:rPr lang="en-US" sz="1600" b="1"/>
              <a:t>hyper slice (van Wijk, J. J., van Liere R. D., 1993)</a:t>
            </a:r>
          </a:p>
          <a:p>
            <a:pPr lvl="1">
              <a:lnSpc>
                <a:spcPct val="130000"/>
              </a:lnSpc>
              <a:buFont typeface="Wingdings" pitchFamily="2" charset="2"/>
              <a:buNone/>
            </a:pPr>
            <a:r>
              <a:rPr lang="en-US" sz="1600"/>
              <a:t>	matrix of n</a:t>
            </a:r>
            <a:r>
              <a:rPr lang="en-US" sz="1600" baseline="30000"/>
              <a:t>2</a:t>
            </a:r>
            <a:r>
              <a:rPr lang="en-US" sz="1600"/>
              <a:t> slices through the n-dimensional observation space which intersect in a point of interest (current point) . </a:t>
            </a:r>
          </a:p>
          <a:p>
            <a:pPr lvl="1">
              <a:lnSpc>
                <a:spcPct val="130000"/>
              </a:lnSpc>
              <a:buFont typeface="Wingdings" pitchFamily="2" charset="2"/>
              <a:buNone/>
            </a:pPr>
            <a:r>
              <a:rPr lang="en-US" sz="1600"/>
              <a:t>	(navigation in observation space possible by moving the current point.)</a:t>
            </a:r>
            <a:endParaRPr lang="de-DE" sz="1600"/>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07" name="Picture 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124200" y="685800"/>
            <a:ext cx="5235575" cy="5562600"/>
          </a:xfrm>
          <a:prstGeom prst="rect">
            <a:avLst/>
          </a:prstGeom>
          <a:noFill/>
          <a:extLst>
            <a:ext uri="{909E8E84-426E-40DD-AFC4-6F175D3DCCD1}">
              <a14:hiddenFill xmlns:a14="http://schemas.microsoft.com/office/drawing/2010/main">
                <a:solidFill>
                  <a:srgbClr val="FFFFFF"/>
                </a:solidFill>
              </a14:hiddenFill>
            </a:ext>
          </a:extLst>
        </p:spPr>
      </p:pic>
      <p:sp>
        <p:nvSpPr>
          <p:cNvPr id="409609" name="Rectangle 9"/>
          <p:cNvSpPr>
            <a:spLocks noGrp="1" noChangeArrowheads="1"/>
          </p:cNvSpPr>
          <p:nvPr>
            <p:ph type="title"/>
          </p:nvPr>
        </p:nvSpPr>
        <p:spPr/>
        <p:txBody>
          <a:bodyPr/>
          <a:lstStyle/>
          <a:p>
            <a:r>
              <a:rPr lang="de-DE" dirty="0" err="1" smtClean="0"/>
              <a:t>Visualization</a:t>
            </a:r>
            <a:r>
              <a:rPr lang="de-DE" dirty="0" smtClean="0"/>
              <a:t> </a:t>
            </a:r>
            <a:r>
              <a:rPr lang="de-DE" dirty="0" err="1" smtClean="0"/>
              <a:t>of</a:t>
            </a:r>
            <a:r>
              <a:rPr lang="de-DE" dirty="0" smtClean="0"/>
              <a:t> Multiparameter Data</a:t>
            </a:r>
            <a:endParaRPr lang="de-DE" dirty="0"/>
          </a:p>
        </p:txBody>
      </p:sp>
      <p:sp>
        <p:nvSpPr>
          <p:cNvPr id="409608" name="Rectangle 8"/>
          <p:cNvSpPr>
            <a:spLocks noGrp="1" noChangeArrowheads="1"/>
          </p:cNvSpPr>
          <p:nvPr>
            <p:ph idx="1"/>
          </p:nvPr>
        </p:nvSpPr>
        <p:spPr>
          <a:xfrm>
            <a:off x="250825" y="549275"/>
            <a:ext cx="2797175" cy="5329238"/>
          </a:xfrm>
        </p:spPr>
        <p:txBody>
          <a:bodyPr/>
          <a:lstStyle/>
          <a:p>
            <a:r>
              <a:rPr lang="de-DE"/>
              <a:t>Scatterplot matrix,  Cleveland 93</a:t>
            </a:r>
          </a:p>
          <a:p>
            <a:r>
              <a:rPr lang="en-US" sz="2000"/>
              <a:t>configuration of scatterplots in a matrix for showing different combinations of variables</a:t>
            </a:r>
            <a:endParaRPr lang="de-DE" sz="2000"/>
          </a:p>
        </p:txBody>
      </p:sp>
      <p:cxnSp>
        <p:nvCxnSpPr>
          <p:cNvPr id="3" name="Straight Arrow Connector 2"/>
          <p:cNvCxnSpPr/>
          <p:nvPr/>
        </p:nvCxnSpPr>
        <p:spPr bwMode="auto">
          <a:xfrm>
            <a:off x="4038600" y="4343400"/>
            <a:ext cx="914400" cy="914400"/>
          </a:xfrm>
          <a:prstGeom prst="straightConnector1">
            <a:avLst/>
          </a:prstGeom>
          <a:noFill/>
          <a:ln w="38100" cap="flat" cmpd="sng" algn="ctr">
            <a:solidFill>
              <a:schemeClr val="tx1">
                <a:alpha val="50000"/>
              </a:schemeClr>
            </a:solidFill>
            <a:prstDash val="solid"/>
            <a:round/>
            <a:headEnd type="arrow" w="med" len="med"/>
            <a:tailEnd type="arrow" w="med" len="med"/>
          </a:ln>
          <a:effectLst/>
        </p:spPr>
      </p:cxnSp>
      <p:cxnSp>
        <p:nvCxnSpPr>
          <p:cNvPr id="7" name="Straight Arrow Connector 6"/>
          <p:cNvCxnSpPr/>
          <p:nvPr/>
        </p:nvCxnSpPr>
        <p:spPr bwMode="auto">
          <a:xfrm>
            <a:off x="4114800" y="3200400"/>
            <a:ext cx="2307431" cy="2307431"/>
          </a:xfrm>
          <a:prstGeom prst="straightConnector1">
            <a:avLst/>
          </a:prstGeom>
          <a:noFill/>
          <a:ln w="38100" cap="flat" cmpd="sng" algn="ctr">
            <a:solidFill>
              <a:schemeClr val="tx1">
                <a:alpha val="50000"/>
              </a:schemeClr>
            </a:solidFill>
            <a:prstDash val="solid"/>
            <a:round/>
            <a:headEnd type="arrow" w="med" len="med"/>
            <a:tailEnd type="arrow" w="med" len="med"/>
          </a:ln>
          <a:effectLst/>
        </p:spPr>
      </p:cxnSp>
      <p:cxnSp>
        <p:nvCxnSpPr>
          <p:cNvPr id="9" name="Straight Arrow Connector 8"/>
          <p:cNvCxnSpPr/>
          <p:nvPr/>
        </p:nvCxnSpPr>
        <p:spPr bwMode="auto">
          <a:xfrm>
            <a:off x="5295502" y="1905000"/>
            <a:ext cx="2307431" cy="2307431"/>
          </a:xfrm>
          <a:prstGeom prst="straightConnector1">
            <a:avLst/>
          </a:prstGeom>
          <a:noFill/>
          <a:ln w="38100" cap="flat" cmpd="sng" algn="ctr">
            <a:solidFill>
              <a:schemeClr val="tx1">
                <a:alpha val="50000"/>
              </a:schemeClr>
            </a:solidFill>
            <a:prstDash val="solid"/>
            <a:round/>
            <a:headEnd type="arrow" w="med" len="med"/>
            <a:tailEnd type="arrow" w="med" len="med"/>
          </a:ln>
          <a:effectLst/>
        </p:spPr>
      </p:cxnSp>
      <p:cxnSp>
        <p:nvCxnSpPr>
          <p:cNvPr id="10" name="Straight Arrow Connector 9"/>
          <p:cNvCxnSpPr/>
          <p:nvPr/>
        </p:nvCxnSpPr>
        <p:spPr bwMode="auto">
          <a:xfrm>
            <a:off x="5334000" y="3200400"/>
            <a:ext cx="914400" cy="914400"/>
          </a:xfrm>
          <a:prstGeom prst="straightConnector1">
            <a:avLst/>
          </a:prstGeom>
          <a:noFill/>
          <a:ln w="38100" cap="flat" cmpd="sng" algn="ctr">
            <a:solidFill>
              <a:schemeClr val="tx1">
                <a:alpha val="50000"/>
              </a:schemeClr>
            </a:solidFill>
            <a:prstDash val="solid"/>
            <a:round/>
            <a:headEnd type="arrow" w="med" len="med"/>
            <a:tailEnd type="arrow" w="med" len="med"/>
          </a:ln>
          <a:effectLst/>
        </p:spPr>
      </p:cxnSp>
      <p:cxnSp>
        <p:nvCxnSpPr>
          <p:cNvPr id="11" name="Straight Arrow Connector 10"/>
          <p:cNvCxnSpPr/>
          <p:nvPr/>
        </p:nvCxnSpPr>
        <p:spPr bwMode="auto">
          <a:xfrm>
            <a:off x="6553200" y="1921669"/>
            <a:ext cx="914400" cy="914400"/>
          </a:xfrm>
          <a:prstGeom prst="straightConnector1">
            <a:avLst/>
          </a:prstGeom>
          <a:noFill/>
          <a:ln w="38100" cap="flat" cmpd="sng" algn="ctr">
            <a:solidFill>
              <a:schemeClr val="tx1">
                <a:alpha val="50000"/>
              </a:schemeClr>
            </a:solidFill>
            <a:prstDash val="solid"/>
            <a:round/>
            <a:headEnd type="arrow" w="med" len="med"/>
            <a:tailEnd type="arrow" w="med" len="med"/>
          </a:ln>
          <a:effectLst/>
        </p:spPr>
      </p:cxnSp>
      <p:cxnSp>
        <p:nvCxnSpPr>
          <p:cNvPr id="12" name="Straight Arrow Connector 11"/>
          <p:cNvCxnSpPr/>
          <p:nvPr/>
        </p:nvCxnSpPr>
        <p:spPr bwMode="auto">
          <a:xfrm>
            <a:off x="4017169" y="1676400"/>
            <a:ext cx="3755231" cy="3755231"/>
          </a:xfrm>
          <a:prstGeom prst="straightConnector1">
            <a:avLst/>
          </a:prstGeom>
          <a:noFill/>
          <a:ln w="38100" cap="flat" cmpd="sng" algn="ctr">
            <a:solidFill>
              <a:schemeClr val="tx1">
                <a:alpha val="50000"/>
              </a:schemeClr>
            </a:solidFill>
            <a:prstDash val="solid"/>
            <a:round/>
            <a:headEnd type="arrow" w="med" len="med"/>
            <a:tailEnd type="arrow" w="med" len="med"/>
          </a:ln>
          <a:effectLst/>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par>
                                <p:cTn id="17" presetID="10"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10" presetClass="entr" presetSubtype="0" fill="hold"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632"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2074863"/>
            <a:ext cx="6934200" cy="4325937"/>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50800">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10633" name="Rectangle 9"/>
          <p:cNvSpPr>
            <a:spLocks noChangeArrowheads="1"/>
          </p:cNvSpPr>
          <p:nvPr/>
        </p:nvSpPr>
        <p:spPr bwMode="auto">
          <a:xfrm>
            <a:off x="914400" y="1998663"/>
            <a:ext cx="2641600" cy="1612900"/>
          </a:xfrm>
          <a:prstGeom prst="rect">
            <a:avLst/>
          </a:prstGeom>
          <a:solidFill>
            <a:schemeClr val="bg1"/>
          </a:solidFill>
          <a:ln>
            <a:noFill/>
          </a:ln>
          <a:effectLst/>
          <a:extLst>
            <a:ext uri="{91240B29-F687-4F45-9708-019B960494DF}">
              <a14:hiddenLine xmlns:a14="http://schemas.microsoft.com/office/drawing/2010/main" w="50800">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0636" name="Rectangle 12"/>
          <p:cNvSpPr>
            <a:spLocks noGrp="1" noChangeArrowheads="1"/>
          </p:cNvSpPr>
          <p:nvPr>
            <p:ph type="title"/>
          </p:nvPr>
        </p:nvSpPr>
        <p:spPr/>
        <p:txBody>
          <a:bodyPr/>
          <a:lstStyle/>
          <a:p>
            <a:r>
              <a:rPr lang="de-DE" dirty="0" err="1" smtClean="0"/>
              <a:t>Visualization</a:t>
            </a:r>
            <a:r>
              <a:rPr lang="de-DE" dirty="0" smtClean="0"/>
              <a:t> </a:t>
            </a:r>
            <a:r>
              <a:rPr lang="de-DE" dirty="0" err="1" smtClean="0"/>
              <a:t>of</a:t>
            </a:r>
            <a:r>
              <a:rPr lang="de-DE" dirty="0" smtClean="0"/>
              <a:t> Multiparameter Data</a:t>
            </a:r>
            <a:endParaRPr lang="de-DE" dirty="0"/>
          </a:p>
        </p:txBody>
      </p:sp>
      <p:sp>
        <p:nvSpPr>
          <p:cNvPr id="410635" name="Rectangle 11"/>
          <p:cNvSpPr>
            <a:spLocks noGrp="1" noChangeArrowheads="1"/>
          </p:cNvSpPr>
          <p:nvPr>
            <p:ph idx="1"/>
          </p:nvPr>
        </p:nvSpPr>
        <p:spPr>
          <a:xfrm>
            <a:off x="401638" y="549275"/>
            <a:ext cx="8340725" cy="1508125"/>
          </a:xfrm>
        </p:spPr>
        <p:txBody>
          <a:bodyPr/>
          <a:lstStyle/>
          <a:p>
            <a:pPr>
              <a:lnSpc>
                <a:spcPct val="125000"/>
              </a:lnSpc>
              <a:buFont typeface="Wingdings" pitchFamily="2" charset="2"/>
              <a:buNone/>
            </a:pPr>
            <a:r>
              <a:rPr lang="en-US" sz="2000" b="1"/>
              <a:t>Prosection Views</a:t>
            </a:r>
          </a:p>
          <a:p>
            <a:pPr>
              <a:lnSpc>
                <a:spcPct val="125000"/>
              </a:lnSpc>
            </a:pPr>
            <a:r>
              <a:rPr lang="en-US" sz="1800"/>
              <a:t>matrix of all orthogonal projections for specified regions of the observation space (prosection = combination of selections and projections)</a:t>
            </a:r>
            <a:endParaRPr lang="de-DE" sz="1800"/>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1656"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2971800"/>
            <a:ext cx="4276725" cy="2800350"/>
          </a:xfrm>
          <a:prstGeom prst="rect">
            <a:avLst/>
          </a:prstGeom>
          <a:noFill/>
          <a:extLst>
            <a:ext uri="{909E8E84-426E-40DD-AFC4-6F175D3DCCD1}">
              <a14:hiddenFill xmlns:a14="http://schemas.microsoft.com/office/drawing/2010/main">
                <a:solidFill>
                  <a:srgbClr val="FFFFFF"/>
                </a:solidFill>
              </a14:hiddenFill>
            </a:ext>
          </a:extLst>
        </p:spPr>
      </p:pic>
      <p:pic>
        <p:nvPicPr>
          <p:cNvPr id="411658"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2438400"/>
            <a:ext cx="4152900" cy="4114800"/>
          </a:xfrm>
          <a:prstGeom prst="rect">
            <a:avLst/>
          </a:prstGeom>
          <a:noFill/>
          <a:extLst>
            <a:ext uri="{909E8E84-426E-40DD-AFC4-6F175D3DCCD1}">
              <a14:hiddenFill xmlns:a14="http://schemas.microsoft.com/office/drawing/2010/main">
                <a:solidFill>
                  <a:srgbClr val="FFFFFF"/>
                </a:solidFill>
              </a14:hiddenFill>
            </a:ext>
          </a:extLst>
        </p:spPr>
      </p:pic>
      <p:sp>
        <p:nvSpPr>
          <p:cNvPr id="411661" name="Rectangle 13"/>
          <p:cNvSpPr>
            <a:spLocks noGrp="1" noChangeArrowheads="1"/>
          </p:cNvSpPr>
          <p:nvPr>
            <p:ph type="title"/>
          </p:nvPr>
        </p:nvSpPr>
        <p:spPr/>
        <p:txBody>
          <a:bodyPr/>
          <a:lstStyle/>
          <a:p>
            <a:r>
              <a:rPr lang="de-DE" dirty="0" err="1" smtClean="0"/>
              <a:t>Visualization</a:t>
            </a:r>
            <a:r>
              <a:rPr lang="de-DE" dirty="0" smtClean="0"/>
              <a:t> </a:t>
            </a:r>
            <a:r>
              <a:rPr lang="de-DE" dirty="0" err="1" smtClean="0"/>
              <a:t>of</a:t>
            </a:r>
            <a:r>
              <a:rPr lang="de-DE" dirty="0" smtClean="0"/>
              <a:t> Multiparameter Data</a:t>
            </a:r>
            <a:endParaRPr lang="de-DE" dirty="0"/>
          </a:p>
        </p:txBody>
      </p:sp>
      <p:sp>
        <p:nvSpPr>
          <p:cNvPr id="411662" name="Rectangle 14"/>
          <p:cNvSpPr>
            <a:spLocks noGrp="1" noChangeArrowheads="1"/>
          </p:cNvSpPr>
          <p:nvPr>
            <p:ph idx="1"/>
          </p:nvPr>
        </p:nvSpPr>
        <p:spPr/>
        <p:txBody>
          <a:bodyPr/>
          <a:lstStyle/>
          <a:p>
            <a:pPr>
              <a:buFont typeface="Wingdings" pitchFamily="2" charset="2"/>
              <a:buNone/>
            </a:pPr>
            <a:r>
              <a:rPr lang="en-US" b="1"/>
              <a:t>Hyper slice</a:t>
            </a:r>
            <a:r>
              <a:rPr lang="en-US"/>
              <a:t> (van Wijk, J. J., van Liere R. D., 1993)</a:t>
            </a:r>
            <a:endParaRPr lang="en-GB"/>
          </a:p>
          <a:p>
            <a:r>
              <a:rPr lang="en-US"/>
              <a:t>matrix of n</a:t>
            </a:r>
            <a:r>
              <a:rPr lang="en-US" baseline="30000"/>
              <a:t>2</a:t>
            </a:r>
            <a:r>
              <a:rPr lang="en-US"/>
              <a:t> slices through the n-dimensional observation space which intersect in a point of interest (current point). (navigation in observation space possible by moving the current point.)</a:t>
            </a:r>
            <a:endParaRPr lang="de-DE"/>
          </a:p>
          <a:p>
            <a:pPr lvl="1"/>
            <a:endParaRPr lang="de-DE"/>
          </a:p>
          <a:p>
            <a:endParaRPr lang="de-DE"/>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2682" name="Rectangle 10"/>
          <p:cNvSpPr>
            <a:spLocks noGrp="1" noChangeArrowheads="1"/>
          </p:cNvSpPr>
          <p:nvPr>
            <p:ph type="title"/>
          </p:nvPr>
        </p:nvSpPr>
        <p:spPr/>
        <p:txBody>
          <a:bodyPr/>
          <a:lstStyle/>
          <a:p>
            <a:r>
              <a:rPr lang="de-DE" dirty="0" err="1" smtClean="0"/>
              <a:t>Visualization</a:t>
            </a:r>
            <a:r>
              <a:rPr lang="de-DE" dirty="0" smtClean="0"/>
              <a:t> </a:t>
            </a:r>
            <a:r>
              <a:rPr lang="de-DE" dirty="0" err="1" smtClean="0"/>
              <a:t>of</a:t>
            </a:r>
            <a:r>
              <a:rPr lang="de-DE" dirty="0" smtClean="0"/>
              <a:t> Multiparameter Data</a:t>
            </a:r>
            <a:endParaRPr lang="de-DE" dirty="0"/>
          </a:p>
        </p:txBody>
      </p:sp>
      <p:sp>
        <p:nvSpPr>
          <p:cNvPr id="412681" name="Rectangle 9"/>
          <p:cNvSpPr>
            <a:spLocks noGrp="1" noChangeArrowheads="1"/>
          </p:cNvSpPr>
          <p:nvPr>
            <p:ph idx="1"/>
          </p:nvPr>
        </p:nvSpPr>
        <p:spPr/>
        <p:txBody>
          <a:bodyPr/>
          <a:lstStyle/>
          <a:p>
            <a:r>
              <a:rPr lang="en-US" b="1"/>
              <a:t>Line sequences</a:t>
            </a:r>
            <a:endParaRPr lang="de-DE" b="1"/>
          </a:p>
          <a:p>
            <a:r>
              <a:rPr lang="en-US" b="1"/>
              <a:t>idea</a:t>
            </a:r>
            <a:r>
              <a:rPr lang="en-US"/>
              <a:t>: mapping points of observation space to line sequences</a:t>
            </a:r>
            <a:endParaRPr lang="de-DE"/>
          </a:p>
          <a:p>
            <a:r>
              <a:rPr lang="en-US" b="1"/>
              <a:t>examples</a:t>
            </a:r>
            <a:r>
              <a:rPr lang="en-US"/>
              <a:t>:</a:t>
            </a:r>
          </a:p>
          <a:p>
            <a:pPr lvl="1"/>
            <a:r>
              <a:rPr lang="en-US"/>
              <a:t>parallel coordinates, </a:t>
            </a:r>
          </a:p>
          <a:p>
            <a:pPr lvl="1"/>
            <a:r>
              <a:rPr lang="en-US"/>
              <a:t>3D parallel coordinates, </a:t>
            </a:r>
          </a:p>
          <a:p>
            <a:pPr lvl="1"/>
            <a:r>
              <a:rPr lang="en-US"/>
              <a:t>star shaped coordinates, </a:t>
            </a:r>
          </a:p>
          <a:p>
            <a:pPr lvl="1"/>
            <a:r>
              <a:rPr lang="en-US"/>
              <a:t>parahistograms</a:t>
            </a:r>
            <a:endParaRPr lang="de-DE"/>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1538" name="Rectangle 2"/>
          <p:cNvSpPr>
            <a:spLocks noChangeArrowheads="1"/>
          </p:cNvSpPr>
          <p:nvPr/>
        </p:nvSpPr>
        <p:spPr bwMode="auto">
          <a:xfrm>
            <a:off x="685800" y="3886200"/>
            <a:ext cx="7848600" cy="2362200"/>
          </a:xfrm>
          <a:prstGeom prst="rect">
            <a:avLst/>
          </a:prstGeom>
          <a:noFill/>
          <a:ln>
            <a:noFill/>
          </a:ln>
          <a:effectLst>
            <a:outerShdw dist="45791" dir="2021404" algn="ctr" rotWithShape="0">
              <a:srgbClr val="000000"/>
            </a:outerShdw>
          </a:effectLst>
          <a:extLst>
            <a:ext uri="{909E8E84-426E-40DD-AFC4-6F175D3DCCD1}">
              <a14:hiddenFill xmlns:a14="http://schemas.microsoft.com/office/drawing/2010/main">
                <a:noFill/>
              </a14:hiddenFill>
            </a:ext>
            <a:ext uri="{91240B29-F687-4F45-9708-019B960494DF}">
              <a14:hiddenLine xmlns:a14="http://schemas.microsoft.com/office/drawing/2010/main" w="12700">
                <a:solidFill>
                  <a:schemeClr val="tx1"/>
                </a:solidFill>
                <a:miter lim="800000"/>
                <a:headEnd/>
                <a:tailEnd/>
              </a14:hiddenLine>
            </a:ext>
          </a:extLst>
        </p:spPr>
        <p:txBody>
          <a:bodyPr lIns="90488" tIns="44450" rIns="90488" bIns="44450"/>
          <a:lstStyle>
            <a:lvl1pPr algn="l">
              <a:defRPr>
                <a:solidFill>
                  <a:schemeClr val="tx1"/>
                </a:solidFill>
                <a:latin typeface="Arial" charset="0"/>
                <a:cs typeface="Arial" charset="0"/>
              </a:defRPr>
            </a:lvl1pPr>
            <a:lvl2pPr algn="l">
              <a:defRPr>
                <a:solidFill>
                  <a:schemeClr val="tx1"/>
                </a:solidFill>
                <a:latin typeface="Arial" charset="0"/>
                <a:cs typeface="Arial" charset="0"/>
              </a:defRPr>
            </a:lvl2pPr>
            <a:lvl3pPr marL="857250" indent="57150" algn="l">
              <a:defRPr>
                <a:solidFill>
                  <a:schemeClr val="tx1"/>
                </a:solidFill>
                <a:latin typeface="Arial" charset="0"/>
                <a:cs typeface="Arial" charset="0"/>
              </a:defRPr>
            </a:lvl3pPr>
            <a:lvl4pPr algn="l">
              <a:defRPr>
                <a:solidFill>
                  <a:schemeClr val="tx1"/>
                </a:solidFill>
                <a:latin typeface="Arial" charset="0"/>
                <a:cs typeface="Arial" charset="0"/>
              </a:defRPr>
            </a:lvl4pPr>
            <a:lvl5pPr algn="l">
              <a:defRPr>
                <a:solidFill>
                  <a:schemeClr val="tx1"/>
                </a:solidFill>
                <a:latin typeface="Arial" charset="0"/>
                <a:cs typeface="Arial" charset="0"/>
              </a:defRPr>
            </a:lvl5pPr>
            <a:lvl6pPr fontAlgn="base">
              <a:spcBef>
                <a:spcPct val="0"/>
              </a:spcBef>
              <a:spcAft>
                <a:spcPct val="0"/>
              </a:spcAft>
              <a:defRPr>
                <a:solidFill>
                  <a:schemeClr val="tx1"/>
                </a:solidFill>
                <a:latin typeface="Arial" charset="0"/>
                <a:cs typeface="Arial" charset="0"/>
              </a:defRPr>
            </a:lvl6pPr>
            <a:lvl7pPr fontAlgn="base">
              <a:spcBef>
                <a:spcPct val="0"/>
              </a:spcBef>
              <a:spcAft>
                <a:spcPct val="0"/>
              </a:spcAft>
              <a:defRPr>
                <a:solidFill>
                  <a:schemeClr val="tx1"/>
                </a:solidFill>
                <a:latin typeface="Arial" charset="0"/>
                <a:cs typeface="Arial" charset="0"/>
              </a:defRPr>
            </a:lvl7pPr>
            <a:lvl8pPr fontAlgn="base">
              <a:spcBef>
                <a:spcPct val="0"/>
              </a:spcBef>
              <a:spcAft>
                <a:spcPct val="0"/>
              </a:spcAft>
              <a:defRPr>
                <a:solidFill>
                  <a:schemeClr val="tx1"/>
                </a:solidFill>
                <a:latin typeface="Arial" charset="0"/>
                <a:cs typeface="Arial" charset="0"/>
              </a:defRPr>
            </a:lvl8pPr>
            <a:lvl9pPr fontAlgn="base">
              <a:spcBef>
                <a:spcPct val="0"/>
              </a:spcBef>
              <a:spcAft>
                <a:spcPct val="0"/>
              </a:spcAft>
              <a:defRPr>
                <a:solidFill>
                  <a:schemeClr val="tx1"/>
                </a:solidFill>
                <a:latin typeface="Arial" charset="0"/>
                <a:cs typeface="Arial" charset="0"/>
              </a:defRPr>
            </a:lvl9pPr>
          </a:lstStyle>
          <a:p>
            <a:pPr eaLnBrk="0" hangingPunct="0"/>
            <a:endParaRPr lang="en-US" altLang="en-US" sz="2400">
              <a:latin typeface="Times New Roman" pitchFamily="18" charset="0"/>
            </a:endParaRPr>
          </a:p>
        </p:txBody>
      </p:sp>
      <p:sp>
        <p:nvSpPr>
          <p:cNvPr id="321539" name="Rectangle 3"/>
          <p:cNvSpPr>
            <a:spLocks noChangeArrowheads="1"/>
          </p:cNvSpPr>
          <p:nvPr/>
        </p:nvSpPr>
        <p:spPr bwMode="auto">
          <a:xfrm>
            <a:off x="685800" y="3886200"/>
            <a:ext cx="7848600" cy="2362200"/>
          </a:xfrm>
          <a:prstGeom prst="rect">
            <a:avLst/>
          </a:prstGeom>
          <a:noFill/>
          <a:ln>
            <a:noFill/>
          </a:ln>
          <a:effectLst>
            <a:outerShdw dist="45791" dir="2021404" algn="ctr" rotWithShape="0">
              <a:srgbClr val="000000"/>
            </a:outerShdw>
          </a:effectLst>
          <a:extLst>
            <a:ext uri="{909E8E84-426E-40DD-AFC4-6F175D3DCCD1}">
              <a14:hiddenFill xmlns:a14="http://schemas.microsoft.com/office/drawing/2010/main">
                <a:noFill/>
              </a14:hiddenFill>
            </a:ext>
            <a:ext uri="{91240B29-F687-4F45-9708-019B960494DF}">
              <a14:hiddenLine xmlns:a14="http://schemas.microsoft.com/office/drawing/2010/main" w="12700">
                <a:solidFill>
                  <a:schemeClr val="tx1"/>
                </a:solidFill>
                <a:miter lim="800000"/>
                <a:headEnd/>
                <a:tailEnd/>
              </a14:hiddenLine>
            </a:ext>
          </a:extLst>
        </p:spPr>
        <p:txBody>
          <a:bodyPr lIns="90488" tIns="44450" rIns="90488" bIns="44450"/>
          <a:lstStyle>
            <a:lvl1pPr algn="l">
              <a:defRPr>
                <a:solidFill>
                  <a:schemeClr val="tx1"/>
                </a:solidFill>
                <a:latin typeface="Arial" charset="0"/>
                <a:cs typeface="Arial" charset="0"/>
              </a:defRPr>
            </a:lvl1pPr>
            <a:lvl2pPr algn="l">
              <a:defRPr>
                <a:solidFill>
                  <a:schemeClr val="tx1"/>
                </a:solidFill>
                <a:latin typeface="Arial" charset="0"/>
                <a:cs typeface="Arial" charset="0"/>
              </a:defRPr>
            </a:lvl2pPr>
            <a:lvl3pPr marL="857250" indent="57150" algn="l">
              <a:defRPr>
                <a:solidFill>
                  <a:schemeClr val="tx1"/>
                </a:solidFill>
                <a:latin typeface="Arial" charset="0"/>
                <a:cs typeface="Arial" charset="0"/>
              </a:defRPr>
            </a:lvl3pPr>
            <a:lvl4pPr algn="l">
              <a:defRPr>
                <a:solidFill>
                  <a:schemeClr val="tx1"/>
                </a:solidFill>
                <a:latin typeface="Arial" charset="0"/>
                <a:cs typeface="Arial" charset="0"/>
              </a:defRPr>
            </a:lvl4pPr>
            <a:lvl5pPr algn="l">
              <a:defRPr>
                <a:solidFill>
                  <a:schemeClr val="tx1"/>
                </a:solidFill>
                <a:latin typeface="Arial" charset="0"/>
                <a:cs typeface="Arial" charset="0"/>
              </a:defRPr>
            </a:lvl5pPr>
            <a:lvl6pPr fontAlgn="base">
              <a:spcBef>
                <a:spcPct val="0"/>
              </a:spcBef>
              <a:spcAft>
                <a:spcPct val="0"/>
              </a:spcAft>
              <a:defRPr>
                <a:solidFill>
                  <a:schemeClr val="tx1"/>
                </a:solidFill>
                <a:latin typeface="Arial" charset="0"/>
                <a:cs typeface="Arial" charset="0"/>
              </a:defRPr>
            </a:lvl6pPr>
            <a:lvl7pPr fontAlgn="base">
              <a:spcBef>
                <a:spcPct val="0"/>
              </a:spcBef>
              <a:spcAft>
                <a:spcPct val="0"/>
              </a:spcAft>
              <a:defRPr>
                <a:solidFill>
                  <a:schemeClr val="tx1"/>
                </a:solidFill>
                <a:latin typeface="Arial" charset="0"/>
                <a:cs typeface="Arial" charset="0"/>
              </a:defRPr>
            </a:lvl7pPr>
            <a:lvl8pPr fontAlgn="base">
              <a:spcBef>
                <a:spcPct val="0"/>
              </a:spcBef>
              <a:spcAft>
                <a:spcPct val="0"/>
              </a:spcAft>
              <a:defRPr>
                <a:solidFill>
                  <a:schemeClr val="tx1"/>
                </a:solidFill>
                <a:latin typeface="Arial" charset="0"/>
                <a:cs typeface="Arial" charset="0"/>
              </a:defRPr>
            </a:lvl8pPr>
            <a:lvl9pPr fontAlgn="base">
              <a:spcBef>
                <a:spcPct val="0"/>
              </a:spcBef>
              <a:spcAft>
                <a:spcPct val="0"/>
              </a:spcAft>
              <a:defRPr>
                <a:solidFill>
                  <a:schemeClr val="tx1"/>
                </a:solidFill>
                <a:latin typeface="Arial" charset="0"/>
                <a:cs typeface="Arial" charset="0"/>
              </a:defRPr>
            </a:lvl9pPr>
          </a:lstStyle>
          <a:p>
            <a:pPr eaLnBrk="0" hangingPunct="0"/>
            <a:endParaRPr lang="en-US" altLang="en-US" sz="2400">
              <a:latin typeface="Times New Roman" pitchFamily="18" charset="0"/>
            </a:endParaRPr>
          </a:p>
        </p:txBody>
      </p:sp>
      <p:sp>
        <p:nvSpPr>
          <p:cNvPr id="321540" name="Rectangle 4"/>
          <p:cNvSpPr>
            <a:spLocks noGrp="1" noChangeArrowheads="1"/>
          </p:cNvSpPr>
          <p:nvPr>
            <p:ph type="title"/>
          </p:nvPr>
        </p:nvSpPr>
        <p:spPr/>
        <p:txBody>
          <a:bodyPr/>
          <a:lstStyle/>
          <a:p>
            <a:r>
              <a:rPr lang="de-DE" altLang="en-US"/>
              <a:t>The Visualization Pipeline</a:t>
            </a:r>
            <a:endParaRPr lang="en-GB" altLang="en-US"/>
          </a:p>
        </p:txBody>
      </p:sp>
      <p:sp>
        <p:nvSpPr>
          <p:cNvPr id="321541" name="Rectangle 5"/>
          <p:cNvSpPr>
            <a:spLocks noGrp="1" noChangeArrowheads="1"/>
          </p:cNvSpPr>
          <p:nvPr>
            <p:ph idx="1"/>
          </p:nvPr>
        </p:nvSpPr>
        <p:spPr/>
        <p:txBody>
          <a:bodyPr/>
          <a:lstStyle/>
          <a:p>
            <a:pPr>
              <a:buFont typeface="Wingdings" pitchFamily="2" charset="2"/>
              <a:buNone/>
            </a:pPr>
            <a:r>
              <a:rPr lang="en-US" altLang="en-US" b="1"/>
              <a:t>Operations for filtering:</a:t>
            </a:r>
            <a:endParaRPr lang="en-US" altLang="en-US"/>
          </a:p>
          <a:p>
            <a:pPr lvl="1"/>
            <a:r>
              <a:rPr lang="en-US" altLang="en-US" b="1"/>
              <a:t>completing the data set</a:t>
            </a:r>
            <a:r>
              <a:rPr lang="en-US" altLang="en-US"/>
              <a:t> </a:t>
            </a:r>
          </a:p>
          <a:p>
            <a:pPr lvl="2"/>
            <a:r>
              <a:rPr lang="en-US" altLang="en-US" sz="1900"/>
              <a:t>if data values are missing </a:t>
            </a:r>
          </a:p>
          <a:p>
            <a:pPr lvl="2"/>
            <a:r>
              <a:rPr lang="en-US" altLang="en-US" sz="1900"/>
              <a:t>by interpolation</a:t>
            </a:r>
          </a:p>
          <a:p>
            <a:pPr lvl="1"/>
            <a:r>
              <a:rPr lang="en-US" altLang="en-US" b="1"/>
              <a:t>reduce data set</a:t>
            </a:r>
          </a:p>
          <a:p>
            <a:pPr lvl="2"/>
            <a:r>
              <a:rPr lang="en-US" altLang="en-US" sz="1900"/>
              <a:t>remove non-relevant data by certain criteria</a:t>
            </a:r>
          </a:p>
          <a:p>
            <a:pPr lvl="1"/>
            <a:r>
              <a:rPr lang="en-US" altLang="en-US" b="1"/>
              <a:t>smoothing data</a:t>
            </a:r>
          </a:p>
          <a:p>
            <a:pPr lvl="2"/>
            <a:r>
              <a:rPr lang="en-US" altLang="en-US" sz="1900"/>
              <a:t>apply filter and smoothing operators</a:t>
            </a:r>
          </a:p>
          <a:p>
            <a:pPr lvl="1"/>
            <a:r>
              <a:rPr lang="en-US" altLang="en-US" b="1"/>
              <a:t>compute characteristic properties of the data</a:t>
            </a:r>
          </a:p>
          <a:p>
            <a:pPr lvl="2"/>
            <a:r>
              <a:rPr lang="en-US" altLang="en-US" sz="1900"/>
              <a:t>gradients</a:t>
            </a:r>
          </a:p>
          <a:p>
            <a:pPr lvl="2"/>
            <a:r>
              <a:rPr lang="en-US" altLang="en-US" sz="1900"/>
              <a:t>extreme values</a:t>
            </a:r>
          </a:p>
          <a:p>
            <a:pPr lvl="2"/>
            <a:r>
              <a:rPr lang="en-US" altLang="en-US" sz="1900"/>
              <a:t>metadata</a:t>
            </a:r>
          </a:p>
          <a:p>
            <a:pPr lvl="1"/>
            <a:r>
              <a:rPr lang="en-US" altLang="en-US" b="1"/>
              <a:t>apply conversions</a:t>
            </a:r>
          </a:p>
        </p:txBody>
      </p:sp>
      <p:sp>
        <p:nvSpPr>
          <p:cNvPr id="321542" name="Text Box 6"/>
          <p:cNvSpPr txBox="1">
            <a:spLocks noChangeArrowheads="1"/>
          </p:cNvSpPr>
          <p:nvPr/>
        </p:nvSpPr>
        <p:spPr bwMode="auto">
          <a:xfrm>
            <a:off x="3082925" y="5867400"/>
            <a:ext cx="933450" cy="379413"/>
          </a:xfrm>
          <a:prstGeom prst="rect">
            <a:avLst/>
          </a:prstGeom>
          <a:solidFill>
            <a:schemeClr val="accent2"/>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filtering</a:t>
            </a:r>
            <a:endParaRPr lang="de-DE" altLang="en-US"/>
          </a:p>
        </p:txBody>
      </p:sp>
      <p:sp>
        <p:nvSpPr>
          <p:cNvPr id="321543" name="Text Box 7"/>
          <p:cNvSpPr txBox="1">
            <a:spLocks noChangeArrowheads="1"/>
          </p:cNvSpPr>
          <p:nvPr/>
        </p:nvSpPr>
        <p:spPr bwMode="auto">
          <a:xfrm>
            <a:off x="4495800" y="5867400"/>
            <a:ext cx="1073150" cy="379413"/>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mapping</a:t>
            </a:r>
            <a:endParaRPr lang="de-DE" altLang="en-US"/>
          </a:p>
        </p:txBody>
      </p:sp>
      <p:sp>
        <p:nvSpPr>
          <p:cNvPr id="321544" name="Text Box 8"/>
          <p:cNvSpPr txBox="1">
            <a:spLocks noChangeArrowheads="1"/>
          </p:cNvSpPr>
          <p:nvPr/>
        </p:nvSpPr>
        <p:spPr bwMode="auto">
          <a:xfrm>
            <a:off x="6048375" y="5867400"/>
            <a:ext cx="1162050" cy="379413"/>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rendering</a:t>
            </a:r>
            <a:endParaRPr lang="de-DE" altLang="en-US"/>
          </a:p>
        </p:txBody>
      </p:sp>
      <p:cxnSp>
        <p:nvCxnSpPr>
          <p:cNvPr id="321545" name="AutoShape 9"/>
          <p:cNvCxnSpPr>
            <a:cxnSpLocks noChangeShapeType="1"/>
            <a:stCxn id="321542" idx="3"/>
            <a:endCxn id="321543" idx="1"/>
          </p:cNvCxnSpPr>
          <p:nvPr/>
        </p:nvCxnSpPr>
        <p:spPr bwMode="auto">
          <a:xfrm>
            <a:off x="4016375" y="6057900"/>
            <a:ext cx="479425" cy="0"/>
          </a:xfrm>
          <a:prstGeom prst="straightConnector1">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1546" name="AutoShape 10"/>
          <p:cNvCxnSpPr>
            <a:cxnSpLocks noChangeShapeType="1"/>
            <a:stCxn id="321543" idx="3"/>
            <a:endCxn id="321544" idx="1"/>
          </p:cNvCxnSpPr>
          <p:nvPr/>
        </p:nvCxnSpPr>
        <p:spPr bwMode="auto">
          <a:xfrm>
            <a:off x="5568950" y="6057900"/>
            <a:ext cx="479425" cy="0"/>
          </a:xfrm>
          <a:prstGeom prst="straightConnector1">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21547" name="Text Box 11"/>
          <p:cNvSpPr txBox="1">
            <a:spLocks noChangeArrowheads="1"/>
          </p:cNvSpPr>
          <p:nvPr/>
        </p:nvSpPr>
        <p:spPr bwMode="auto">
          <a:xfrm>
            <a:off x="1974850" y="5880100"/>
            <a:ext cx="6286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data</a:t>
            </a:r>
            <a:endParaRPr lang="de-DE" altLang="en-US"/>
          </a:p>
        </p:txBody>
      </p:sp>
      <p:sp>
        <p:nvSpPr>
          <p:cNvPr id="321548" name="Text Box 12"/>
          <p:cNvSpPr txBox="1">
            <a:spLocks noChangeArrowheads="1"/>
          </p:cNvSpPr>
          <p:nvPr/>
        </p:nvSpPr>
        <p:spPr bwMode="auto">
          <a:xfrm>
            <a:off x="7689850" y="5880100"/>
            <a:ext cx="806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image</a:t>
            </a:r>
            <a:endParaRPr lang="de-DE" altLang="en-US"/>
          </a:p>
        </p:txBody>
      </p:sp>
      <p:cxnSp>
        <p:nvCxnSpPr>
          <p:cNvPr id="321549" name="AutoShape 13"/>
          <p:cNvCxnSpPr>
            <a:cxnSpLocks noChangeShapeType="1"/>
            <a:stCxn id="321547" idx="3"/>
            <a:endCxn id="321542" idx="1"/>
          </p:cNvCxnSpPr>
          <p:nvPr/>
        </p:nvCxnSpPr>
        <p:spPr bwMode="auto">
          <a:xfrm flipV="1">
            <a:off x="2603500" y="6057900"/>
            <a:ext cx="479425" cy="6350"/>
          </a:xfrm>
          <a:prstGeom prst="straightConnector1">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1550" name="AutoShape 14"/>
          <p:cNvCxnSpPr>
            <a:cxnSpLocks noChangeShapeType="1"/>
            <a:stCxn id="321544" idx="3"/>
            <a:endCxn id="321548" idx="1"/>
          </p:cNvCxnSpPr>
          <p:nvPr/>
        </p:nvCxnSpPr>
        <p:spPr bwMode="auto">
          <a:xfrm>
            <a:off x="7210425" y="6057900"/>
            <a:ext cx="479425" cy="6350"/>
          </a:xfrm>
          <a:prstGeom prst="straightConnector1">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4041539924"/>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3706" name="Rectangle 10"/>
          <p:cNvSpPr>
            <a:spLocks noGrp="1" noChangeArrowheads="1"/>
          </p:cNvSpPr>
          <p:nvPr>
            <p:ph type="title"/>
          </p:nvPr>
        </p:nvSpPr>
        <p:spPr/>
        <p:txBody>
          <a:bodyPr/>
          <a:lstStyle/>
          <a:p>
            <a:r>
              <a:rPr lang="de-DE" dirty="0" err="1" smtClean="0"/>
              <a:t>Visualization</a:t>
            </a:r>
            <a:r>
              <a:rPr lang="de-DE" dirty="0" smtClean="0"/>
              <a:t> </a:t>
            </a:r>
            <a:r>
              <a:rPr lang="de-DE" dirty="0" err="1" smtClean="0"/>
              <a:t>of</a:t>
            </a:r>
            <a:r>
              <a:rPr lang="de-DE" dirty="0" smtClean="0"/>
              <a:t> Multiparameter Data</a:t>
            </a:r>
            <a:endParaRPr lang="de-DE" dirty="0"/>
          </a:p>
        </p:txBody>
      </p:sp>
      <p:sp>
        <p:nvSpPr>
          <p:cNvPr id="413705" name="Rectangle 9"/>
          <p:cNvSpPr>
            <a:spLocks noGrp="1" noChangeArrowheads="1"/>
          </p:cNvSpPr>
          <p:nvPr>
            <p:ph idx="1"/>
          </p:nvPr>
        </p:nvSpPr>
        <p:spPr/>
        <p:txBody>
          <a:bodyPr/>
          <a:lstStyle/>
          <a:p>
            <a:pPr eaLnBrk="0" hangingPunct="0">
              <a:lnSpc>
                <a:spcPct val="150000"/>
              </a:lnSpc>
              <a:spcBef>
                <a:spcPct val="0"/>
              </a:spcBef>
            </a:pPr>
            <a:r>
              <a:rPr lang="en-US" b="1" dirty="0">
                <a:cs typeface="Times New Roman" pitchFamily="18" charset="0"/>
              </a:rPr>
              <a:t>Parallel coordinates (</a:t>
            </a:r>
            <a:r>
              <a:rPr lang="en-US" b="1" dirty="0" err="1">
                <a:cs typeface="Times New Roman" pitchFamily="18" charset="0"/>
              </a:rPr>
              <a:t>Inselberg</a:t>
            </a:r>
            <a:r>
              <a:rPr lang="en-US" b="1" dirty="0">
                <a:cs typeface="Times New Roman" pitchFamily="18" charset="0"/>
              </a:rPr>
              <a:t>, 1990)</a:t>
            </a:r>
            <a:endParaRPr lang="de-DE" b="1" dirty="0">
              <a:cs typeface="Times New Roman" pitchFamily="18" charset="0"/>
            </a:endParaRPr>
          </a:p>
          <a:p>
            <a:pPr eaLnBrk="0" hangingPunct="0">
              <a:lnSpc>
                <a:spcPct val="150000"/>
              </a:lnSpc>
              <a:spcBef>
                <a:spcPct val="0"/>
              </a:spcBef>
              <a:buClrTx/>
              <a:buFontTx/>
              <a:buNone/>
            </a:pPr>
            <a:r>
              <a:rPr lang="en-US" dirty="0">
                <a:latin typeface="Tahoma"/>
                <a:cs typeface="Times New Roman" pitchFamily="18" charset="0"/>
              </a:rPr>
              <a:t> </a:t>
            </a:r>
            <a:endParaRPr lang="de-DE" dirty="0">
              <a:cs typeface="Times New Roman" pitchFamily="18" charset="0"/>
            </a:endParaRPr>
          </a:p>
          <a:p>
            <a:pPr lvl="1" eaLnBrk="0" hangingPunct="0">
              <a:lnSpc>
                <a:spcPct val="150000"/>
              </a:lnSpc>
              <a:spcBef>
                <a:spcPct val="0"/>
              </a:spcBef>
            </a:pPr>
            <a:r>
              <a:rPr lang="en-US" dirty="0" smtClean="0">
                <a:cs typeface="Times New Roman" pitchFamily="18" charset="0"/>
              </a:rPr>
              <a:t>n-dimensional </a:t>
            </a:r>
            <a:r>
              <a:rPr lang="en-US" dirty="0">
                <a:cs typeface="Times New Roman" pitchFamily="18" charset="0"/>
              </a:rPr>
              <a:t>parallel coordinate </a:t>
            </a:r>
            <a:r>
              <a:rPr lang="en-US" dirty="0">
                <a:latin typeface="Tahoma"/>
                <a:cs typeface="Times New Roman" pitchFamily="18" charset="0"/>
              </a:rPr>
              <a:t>­</a:t>
            </a:r>
            <a:r>
              <a:rPr lang="en-US" dirty="0">
                <a:cs typeface="Times New Roman" pitchFamily="18" charset="0"/>
              </a:rPr>
              <a:t>system in plane is defined by </a:t>
            </a:r>
            <a:r>
              <a:rPr lang="en-US" dirty="0" smtClean="0">
                <a:cs typeface="Times New Roman" pitchFamily="18" charset="0"/>
              </a:rPr>
              <a:t>n </a:t>
            </a:r>
            <a:r>
              <a:rPr lang="en-US" dirty="0">
                <a:cs typeface="Times New Roman" pitchFamily="18" charset="0"/>
              </a:rPr>
              <a:t>parallel axes x</a:t>
            </a:r>
            <a:r>
              <a:rPr lang="en-US" baseline="-30000" dirty="0">
                <a:cs typeface="Times New Roman" pitchFamily="18" charset="0"/>
              </a:rPr>
              <a:t>1</a:t>
            </a:r>
            <a:r>
              <a:rPr lang="en-US" dirty="0">
                <a:cs typeface="Times New Roman" pitchFamily="18" charset="0"/>
              </a:rPr>
              <a:t>, x</a:t>
            </a:r>
            <a:r>
              <a:rPr lang="en-US" baseline="-30000" dirty="0">
                <a:cs typeface="Times New Roman" pitchFamily="18" charset="0"/>
              </a:rPr>
              <a:t>2</a:t>
            </a:r>
            <a:r>
              <a:rPr lang="en-US" dirty="0">
                <a:cs typeface="Times New Roman" pitchFamily="18" charset="0"/>
              </a:rPr>
              <a:t>, ..., </a:t>
            </a:r>
            <a:r>
              <a:rPr lang="en-US" dirty="0" err="1" smtClean="0">
                <a:cs typeface="Times New Roman" pitchFamily="18" charset="0"/>
              </a:rPr>
              <a:t>x</a:t>
            </a:r>
            <a:r>
              <a:rPr lang="en-US" baseline="-30000" dirty="0" err="1" smtClean="0">
                <a:cs typeface="Times New Roman" pitchFamily="18" charset="0"/>
              </a:rPr>
              <a:t>n</a:t>
            </a:r>
            <a:r>
              <a:rPr lang="en-US" dirty="0" smtClean="0">
                <a:cs typeface="Times New Roman" pitchFamily="18" charset="0"/>
              </a:rPr>
              <a:t> </a:t>
            </a:r>
            <a:endParaRPr lang="en-US" dirty="0">
              <a:cs typeface="Times New Roman" pitchFamily="18" charset="0"/>
            </a:endParaRPr>
          </a:p>
          <a:p>
            <a:pPr lvl="1" eaLnBrk="0" hangingPunct="0">
              <a:lnSpc>
                <a:spcPct val="150000"/>
              </a:lnSpc>
              <a:spcBef>
                <a:spcPct val="0"/>
              </a:spcBef>
              <a:buFont typeface="Wingdings" pitchFamily="2" charset="2"/>
              <a:buNone/>
            </a:pPr>
            <a:endParaRPr lang="en-US" dirty="0">
              <a:cs typeface="Times New Roman" pitchFamily="18" charset="0"/>
            </a:endParaRPr>
          </a:p>
          <a:p>
            <a:pPr lvl="1" eaLnBrk="0" hangingPunct="0">
              <a:lnSpc>
                <a:spcPct val="150000"/>
              </a:lnSpc>
              <a:spcBef>
                <a:spcPct val="0"/>
              </a:spcBef>
            </a:pPr>
            <a:r>
              <a:rPr lang="en-US" dirty="0">
                <a:cs typeface="Times New Roman" pitchFamily="18" charset="0"/>
              </a:rPr>
              <a:t>A point P with the coordinates  (p</a:t>
            </a:r>
            <a:r>
              <a:rPr lang="en-US" baseline="-30000" dirty="0">
                <a:cs typeface="Times New Roman" pitchFamily="18" charset="0"/>
              </a:rPr>
              <a:t>1</a:t>
            </a:r>
            <a:r>
              <a:rPr lang="en-US" dirty="0">
                <a:cs typeface="Times New Roman" pitchFamily="18" charset="0"/>
              </a:rPr>
              <a:t>, p</a:t>
            </a:r>
            <a:r>
              <a:rPr lang="en-US" baseline="-30000" dirty="0">
                <a:cs typeface="Times New Roman" pitchFamily="18" charset="0"/>
              </a:rPr>
              <a:t>2</a:t>
            </a:r>
            <a:r>
              <a:rPr lang="en-US" dirty="0">
                <a:cs typeface="Times New Roman" pitchFamily="18" charset="0"/>
              </a:rPr>
              <a:t>, ..., </a:t>
            </a:r>
            <a:r>
              <a:rPr lang="en-US" dirty="0" err="1" smtClean="0">
                <a:cs typeface="Times New Roman" pitchFamily="18" charset="0"/>
              </a:rPr>
              <a:t>p</a:t>
            </a:r>
            <a:r>
              <a:rPr lang="en-US" baseline="-30000" dirty="0" err="1" smtClean="0">
                <a:cs typeface="Times New Roman" pitchFamily="18" charset="0"/>
              </a:rPr>
              <a:t>n</a:t>
            </a:r>
            <a:r>
              <a:rPr lang="en-US" dirty="0" smtClean="0">
                <a:cs typeface="Times New Roman" pitchFamily="18" charset="0"/>
              </a:rPr>
              <a:t>) </a:t>
            </a:r>
            <a:r>
              <a:rPr lang="en-US" dirty="0">
                <a:cs typeface="Times New Roman" pitchFamily="18" charset="0"/>
              </a:rPr>
              <a:t>in </a:t>
            </a:r>
            <a:r>
              <a:rPr lang="en-US" dirty="0" smtClean="0">
                <a:cs typeface="Times New Roman" pitchFamily="18" charset="0"/>
              </a:rPr>
              <a:t>n-dimensional </a:t>
            </a:r>
            <a:r>
              <a:rPr lang="en-US" dirty="0">
                <a:cs typeface="Times New Roman" pitchFamily="18" charset="0"/>
              </a:rPr>
              <a:t>observation space is represented by a line sequence in parallel coordinates. This line sequence is defined by the points P</a:t>
            </a:r>
            <a:r>
              <a:rPr lang="en-US" baseline="-30000" dirty="0">
                <a:cs typeface="Times New Roman" pitchFamily="18" charset="0"/>
              </a:rPr>
              <a:t>1</a:t>
            </a:r>
            <a:r>
              <a:rPr lang="en-US" dirty="0">
                <a:cs typeface="Times New Roman" pitchFamily="18" charset="0"/>
              </a:rPr>
              <a:t>, P</a:t>
            </a:r>
            <a:r>
              <a:rPr lang="en-US" baseline="-30000" dirty="0">
                <a:cs typeface="Times New Roman" pitchFamily="18" charset="0"/>
              </a:rPr>
              <a:t>2</a:t>
            </a:r>
            <a:r>
              <a:rPr lang="en-US" dirty="0">
                <a:cs typeface="Times New Roman" pitchFamily="18" charset="0"/>
              </a:rPr>
              <a:t>, ..., </a:t>
            </a:r>
            <a:r>
              <a:rPr lang="en-US" dirty="0" err="1" smtClean="0">
                <a:cs typeface="Times New Roman" pitchFamily="18" charset="0"/>
              </a:rPr>
              <a:t>P</a:t>
            </a:r>
            <a:r>
              <a:rPr lang="en-US" baseline="-30000" dirty="0" err="1" smtClean="0">
                <a:cs typeface="Times New Roman" pitchFamily="18" charset="0"/>
              </a:rPr>
              <a:t>n</a:t>
            </a:r>
            <a:r>
              <a:rPr lang="en-US" dirty="0" smtClean="0">
                <a:cs typeface="Times New Roman" pitchFamily="18" charset="0"/>
              </a:rPr>
              <a:t> </a:t>
            </a:r>
            <a:r>
              <a:rPr lang="en-US" dirty="0">
                <a:cs typeface="Times New Roman" pitchFamily="18" charset="0"/>
              </a:rPr>
              <a:t>on the axes x</a:t>
            </a:r>
            <a:r>
              <a:rPr lang="en-US" baseline="-30000" dirty="0">
                <a:cs typeface="Times New Roman" pitchFamily="18" charset="0"/>
              </a:rPr>
              <a:t>1</a:t>
            </a:r>
            <a:r>
              <a:rPr lang="en-US" dirty="0">
                <a:cs typeface="Times New Roman" pitchFamily="18" charset="0"/>
              </a:rPr>
              <a:t>, x</a:t>
            </a:r>
            <a:r>
              <a:rPr lang="en-US" baseline="-30000" dirty="0">
                <a:cs typeface="Times New Roman" pitchFamily="18" charset="0"/>
              </a:rPr>
              <a:t>2</a:t>
            </a:r>
            <a:r>
              <a:rPr lang="en-US" dirty="0">
                <a:cs typeface="Times New Roman" pitchFamily="18" charset="0"/>
              </a:rPr>
              <a:t>, ..., </a:t>
            </a:r>
            <a:r>
              <a:rPr lang="en-US" dirty="0" err="1" smtClean="0">
                <a:cs typeface="Times New Roman" pitchFamily="18" charset="0"/>
              </a:rPr>
              <a:t>x</a:t>
            </a:r>
            <a:r>
              <a:rPr lang="en-US" baseline="-30000" dirty="0" err="1" smtClean="0">
                <a:cs typeface="Times New Roman" pitchFamily="18" charset="0"/>
              </a:rPr>
              <a:t>n</a:t>
            </a:r>
            <a:r>
              <a:rPr lang="en-US" dirty="0" smtClean="0">
                <a:cs typeface="Times New Roman" pitchFamily="18" charset="0"/>
              </a:rPr>
              <a:t> </a:t>
            </a:r>
            <a:r>
              <a:rPr lang="en-US" dirty="0">
                <a:cs typeface="Times New Roman" pitchFamily="18" charset="0"/>
              </a:rPr>
              <a:t>of the parallel coordinate system. P</a:t>
            </a:r>
            <a:r>
              <a:rPr lang="en-US" baseline="-30000" dirty="0">
                <a:cs typeface="Times New Roman" pitchFamily="18" charset="0"/>
              </a:rPr>
              <a:t>i</a:t>
            </a:r>
            <a:r>
              <a:rPr lang="en-US" dirty="0">
                <a:cs typeface="Times New Roman" pitchFamily="18" charset="0"/>
              </a:rPr>
              <a:t> lies on x</a:t>
            </a:r>
            <a:r>
              <a:rPr lang="en-US" baseline="-30000" dirty="0">
                <a:cs typeface="Times New Roman" pitchFamily="18" charset="0"/>
              </a:rPr>
              <a:t>i</a:t>
            </a:r>
            <a:r>
              <a:rPr lang="en-US" dirty="0">
                <a:cs typeface="Times New Roman" pitchFamily="18" charset="0"/>
              </a:rPr>
              <a:t> and has the coordinate p</a:t>
            </a:r>
            <a:r>
              <a:rPr lang="en-US" baseline="-30000" dirty="0">
                <a:cs typeface="Times New Roman" pitchFamily="18" charset="0"/>
              </a:rPr>
              <a:t>i</a:t>
            </a:r>
            <a:r>
              <a:rPr lang="en-US" dirty="0">
                <a:cs typeface="Times New Roman" pitchFamily="18" charset="0"/>
              </a:rPr>
              <a:t>  (</a:t>
            </a:r>
            <a:r>
              <a:rPr lang="en-US" dirty="0" err="1">
                <a:cs typeface="Times New Roman" pitchFamily="18" charset="0"/>
              </a:rPr>
              <a:t>i</a:t>
            </a:r>
            <a:r>
              <a:rPr lang="en-US" dirty="0">
                <a:cs typeface="Times New Roman" pitchFamily="18" charset="0"/>
              </a:rPr>
              <a:t> = 1,2</a:t>
            </a:r>
            <a:r>
              <a:rPr lang="en-US" dirty="0" smtClean="0">
                <a:cs typeface="Times New Roman" pitchFamily="18" charset="0"/>
              </a:rPr>
              <a:t>,...,n).</a:t>
            </a:r>
            <a:endParaRPr lang="de-DE" sz="2800" dirty="0"/>
          </a:p>
        </p:txBody>
      </p:sp>
      <p:sp>
        <p:nvSpPr>
          <p:cNvPr id="4" name="TextBox 3"/>
          <p:cNvSpPr txBox="1"/>
          <p:nvPr/>
        </p:nvSpPr>
        <p:spPr>
          <a:xfrm>
            <a:off x="152400" y="152400"/>
            <a:ext cx="1646605" cy="369332"/>
          </a:xfrm>
          <a:prstGeom prst="rect">
            <a:avLst/>
          </a:prstGeom>
          <a:noFill/>
          <a:ln w="38100">
            <a:solidFill>
              <a:srgbClr val="00B050"/>
            </a:solidFill>
          </a:ln>
          <a:effectLst>
            <a:outerShdw blurRad="63500" sx="102000" sy="102000" algn="ctr" rotWithShape="0">
              <a:prstClr val="black">
                <a:alpha val="40000"/>
              </a:prstClr>
            </a:outerShdw>
          </a:effectLst>
        </p:spPr>
        <p:txBody>
          <a:bodyPr wrap="none" rtlCol="0">
            <a:spAutoFit/>
          </a:bodyPr>
          <a:lstStyle/>
          <a:p>
            <a:r>
              <a:rPr lang="en-US" sz="1800" dirty="0" smtClean="0">
                <a:solidFill>
                  <a:srgbClr val="00B050"/>
                </a:solidFill>
              </a:rPr>
              <a:t>very important</a:t>
            </a:r>
            <a:endParaRPr lang="en-US" sz="1800" dirty="0">
              <a:solidFill>
                <a:srgbClr val="00B050"/>
              </a:solidFill>
            </a:endParaRPr>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err="1"/>
              <a:t>Visualization</a:t>
            </a:r>
            <a:r>
              <a:rPr lang="de-DE" dirty="0"/>
              <a:t> </a:t>
            </a:r>
            <a:r>
              <a:rPr lang="de-DE" dirty="0" err="1"/>
              <a:t>of</a:t>
            </a:r>
            <a:r>
              <a:rPr lang="de-DE" dirty="0"/>
              <a:t> Multiparameter Data</a:t>
            </a:r>
            <a:endParaRPr lang="en-US" dirty="0"/>
          </a:p>
        </p:txBody>
      </p:sp>
      <p:pic>
        <p:nvPicPr>
          <p:cNvPr id="44646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1879271"/>
            <a:ext cx="8077200" cy="32911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58499651"/>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4730" name="Picture 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800" y="838200"/>
            <a:ext cx="6400800" cy="4343400"/>
          </a:xfrm>
          <a:prstGeom prst="rect">
            <a:avLst/>
          </a:prstGeom>
          <a:noFill/>
          <a:extLst>
            <a:ext uri="{909E8E84-426E-40DD-AFC4-6F175D3DCCD1}">
              <a14:hiddenFill xmlns:a14="http://schemas.microsoft.com/office/drawing/2010/main">
                <a:solidFill>
                  <a:srgbClr val="FFFFFF"/>
                </a:solidFill>
              </a14:hiddenFill>
            </a:ext>
          </a:extLst>
        </p:spPr>
      </p:pic>
      <p:sp>
        <p:nvSpPr>
          <p:cNvPr id="414732" name="Rectangle 12"/>
          <p:cNvSpPr>
            <a:spLocks noGrp="1" noChangeArrowheads="1"/>
          </p:cNvSpPr>
          <p:nvPr>
            <p:ph type="title"/>
          </p:nvPr>
        </p:nvSpPr>
        <p:spPr/>
        <p:txBody>
          <a:bodyPr/>
          <a:lstStyle/>
          <a:p>
            <a:r>
              <a:rPr lang="de-DE" dirty="0" err="1" smtClean="0"/>
              <a:t>Visualization</a:t>
            </a:r>
            <a:r>
              <a:rPr lang="de-DE" dirty="0" smtClean="0"/>
              <a:t> </a:t>
            </a:r>
            <a:r>
              <a:rPr lang="de-DE" dirty="0" err="1" smtClean="0"/>
              <a:t>of</a:t>
            </a:r>
            <a:r>
              <a:rPr lang="de-DE" dirty="0" smtClean="0"/>
              <a:t> Multiparameter Data</a:t>
            </a:r>
            <a:endParaRPr lang="de-DE" dirty="0"/>
          </a:p>
        </p:txBody>
      </p:sp>
      <p:sp>
        <p:nvSpPr>
          <p:cNvPr id="414731" name="Rectangle 11"/>
          <p:cNvSpPr>
            <a:spLocks noGrp="1" noChangeArrowheads="1"/>
          </p:cNvSpPr>
          <p:nvPr>
            <p:ph type="body" idx="4294967295"/>
          </p:nvPr>
        </p:nvSpPr>
        <p:spPr>
          <a:xfrm>
            <a:off x="877888" y="5334000"/>
            <a:ext cx="8266112" cy="515938"/>
          </a:xfrm>
        </p:spPr>
        <p:txBody>
          <a:bodyPr/>
          <a:lstStyle/>
          <a:p>
            <a:pPr algn="ctr" eaLnBrk="0" hangingPunct="0">
              <a:spcBef>
                <a:spcPct val="0"/>
              </a:spcBef>
              <a:buClrTx/>
              <a:buFontTx/>
              <a:buNone/>
            </a:pPr>
            <a:r>
              <a:rPr lang="en-US" sz="2200"/>
              <a:t>microbiological data set using parallel coordinates</a:t>
            </a:r>
            <a:endParaRPr lang="de-DE" sz="2200"/>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5759" name="Picture 15" descr="Bild1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1371600"/>
            <a:ext cx="7239000" cy="3900488"/>
          </a:xfrm>
          <a:prstGeom prst="rect">
            <a:avLst/>
          </a:prstGeom>
          <a:noFill/>
          <a:extLst>
            <a:ext uri="{909E8E84-426E-40DD-AFC4-6F175D3DCCD1}">
              <a14:hiddenFill xmlns:a14="http://schemas.microsoft.com/office/drawing/2010/main">
                <a:solidFill>
                  <a:srgbClr val="FFFFFF"/>
                </a:solidFill>
              </a14:hiddenFill>
            </a:ext>
          </a:extLst>
        </p:spPr>
      </p:pic>
      <p:sp>
        <p:nvSpPr>
          <p:cNvPr id="415762" name="Rectangle 18"/>
          <p:cNvSpPr>
            <a:spLocks noGrp="1" noChangeArrowheads="1"/>
          </p:cNvSpPr>
          <p:nvPr>
            <p:ph type="title"/>
          </p:nvPr>
        </p:nvSpPr>
        <p:spPr/>
        <p:txBody>
          <a:bodyPr/>
          <a:lstStyle/>
          <a:p>
            <a:r>
              <a:rPr lang="de-DE" dirty="0" err="1" smtClean="0"/>
              <a:t>Visualization</a:t>
            </a:r>
            <a:r>
              <a:rPr lang="de-DE" dirty="0" smtClean="0"/>
              <a:t> </a:t>
            </a:r>
            <a:r>
              <a:rPr lang="de-DE" dirty="0" err="1" smtClean="0"/>
              <a:t>of</a:t>
            </a:r>
            <a:r>
              <a:rPr lang="de-DE" dirty="0" smtClean="0"/>
              <a:t> Multiparameter Data</a:t>
            </a:r>
            <a:endParaRPr lang="de-DE" dirty="0"/>
          </a:p>
        </p:txBody>
      </p:sp>
      <p:sp>
        <p:nvSpPr>
          <p:cNvPr id="415763" name="Rectangle 19"/>
          <p:cNvSpPr>
            <a:spLocks noGrp="1" noChangeArrowheads="1"/>
          </p:cNvSpPr>
          <p:nvPr>
            <p:ph idx="1"/>
          </p:nvPr>
        </p:nvSpPr>
        <p:spPr/>
        <p:txBody>
          <a:bodyPr/>
          <a:lstStyle/>
          <a:p>
            <a:r>
              <a:rPr lang="en-US" b="1"/>
              <a:t>Point-line duality for parallel coordinates</a:t>
            </a:r>
          </a:p>
        </p:txBody>
      </p:sp>
      <p:sp>
        <p:nvSpPr>
          <p:cNvPr id="415764" name="Text Box 20"/>
          <p:cNvSpPr txBox="1">
            <a:spLocks noChangeArrowheads="1"/>
          </p:cNvSpPr>
          <p:nvPr/>
        </p:nvSpPr>
        <p:spPr bwMode="auto">
          <a:xfrm>
            <a:off x="914400" y="5334000"/>
            <a:ext cx="7354888"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buSzPct val="60000"/>
            </a:pPr>
            <a:r>
              <a:rPr lang="en-US" sz="1800">
                <a:solidFill>
                  <a:srgbClr val="000000"/>
                </a:solidFill>
              </a:rPr>
              <a:t>The point </a:t>
            </a:r>
            <a:r>
              <a:rPr lang="en-US" sz="1800" b="1">
                <a:solidFill>
                  <a:srgbClr val="000000"/>
                </a:solidFill>
              </a:rPr>
              <a:t>x</a:t>
            </a:r>
            <a:r>
              <a:rPr lang="en-US" sz="1800">
                <a:solidFill>
                  <a:srgbClr val="000000"/>
                </a:solidFill>
              </a:rPr>
              <a:t> in a) represented by the line </a:t>
            </a:r>
            <a:r>
              <a:rPr lang="en-US" sz="1800" b="1">
                <a:solidFill>
                  <a:srgbClr val="000000"/>
                </a:solidFill>
              </a:rPr>
              <a:t>s</a:t>
            </a:r>
            <a:r>
              <a:rPr lang="en-US" sz="1800" b="1" baseline="-25000">
                <a:solidFill>
                  <a:srgbClr val="000000"/>
                </a:solidFill>
              </a:rPr>
              <a:t>x</a:t>
            </a:r>
            <a:r>
              <a:rPr lang="en-US" sz="1800">
                <a:solidFill>
                  <a:srgbClr val="000000"/>
                </a:solidFill>
              </a:rPr>
              <a:t> in parallel coordinates in b).</a:t>
            </a:r>
            <a:endParaRPr lang="de-DE" sz="1800"/>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6784" name="Picture 16" descr="Bild1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3265488"/>
            <a:ext cx="7620000" cy="3211512"/>
          </a:xfrm>
          <a:prstGeom prst="rect">
            <a:avLst/>
          </a:prstGeom>
          <a:noFill/>
          <a:extLst>
            <a:ext uri="{909E8E84-426E-40DD-AFC4-6F175D3DCCD1}">
              <a14:hiddenFill xmlns:a14="http://schemas.microsoft.com/office/drawing/2010/main">
                <a:solidFill>
                  <a:srgbClr val="FFFFFF"/>
                </a:solidFill>
              </a14:hiddenFill>
            </a:ext>
          </a:extLst>
        </p:spPr>
      </p:pic>
      <p:sp>
        <p:nvSpPr>
          <p:cNvPr id="416786" name="Rectangle 18"/>
          <p:cNvSpPr>
            <a:spLocks noGrp="1" noChangeArrowheads="1"/>
          </p:cNvSpPr>
          <p:nvPr>
            <p:ph type="title"/>
          </p:nvPr>
        </p:nvSpPr>
        <p:spPr/>
        <p:txBody>
          <a:bodyPr/>
          <a:lstStyle/>
          <a:p>
            <a:r>
              <a:rPr lang="de-DE" dirty="0" err="1" smtClean="0"/>
              <a:t>Visualization</a:t>
            </a:r>
            <a:r>
              <a:rPr lang="de-DE" dirty="0" smtClean="0"/>
              <a:t> </a:t>
            </a:r>
            <a:r>
              <a:rPr lang="de-DE" dirty="0" err="1" smtClean="0"/>
              <a:t>of</a:t>
            </a:r>
            <a:r>
              <a:rPr lang="de-DE" dirty="0" smtClean="0"/>
              <a:t> Multiparameter Data</a:t>
            </a:r>
            <a:endParaRPr lang="de-DE" dirty="0"/>
          </a:p>
        </p:txBody>
      </p:sp>
      <p:sp>
        <p:nvSpPr>
          <p:cNvPr id="416785" name="Rectangle 17"/>
          <p:cNvSpPr>
            <a:spLocks noGrp="1" noChangeArrowheads="1"/>
          </p:cNvSpPr>
          <p:nvPr>
            <p:ph idx="1"/>
          </p:nvPr>
        </p:nvSpPr>
        <p:spPr>
          <a:xfrm>
            <a:off x="250825" y="549275"/>
            <a:ext cx="8416925" cy="5759450"/>
          </a:xfrm>
        </p:spPr>
        <p:txBody>
          <a:bodyPr/>
          <a:lstStyle/>
          <a:p>
            <a:r>
              <a:rPr lang="en-US" b="1">
                <a:solidFill>
                  <a:srgbClr val="000000"/>
                </a:solidFill>
              </a:rPr>
              <a:t>Point-line duality for parallel coordinates</a:t>
            </a:r>
          </a:p>
          <a:p>
            <a:pPr lvl="1"/>
            <a:r>
              <a:rPr lang="en-US"/>
              <a:t>A straight line in the Cartesian coordinate system (a) is found as the intersection point of the lines in Parallel Coordinates (b). These lines in PC are defined by the sample points on the straight line.</a:t>
            </a:r>
          </a:p>
          <a:p>
            <a:pPr lvl="2"/>
            <a:r>
              <a:rPr lang="en-US"/>
              <a:t>The intersection is not necessarily between X</a:t>
            </a:r>
            <a:r>
              <a:rPr lang="en-US" baseline="-25000"/>
              <a:t>1</a:t>
            </a:r>
            <a:r>
              <a:rPr lang="en-US"/>
              <a:t> and X</a:t>
            </a:r>
            <a:r>
              <a:rPr lang="en-US" baseline="-25000"/>
              <a:t>2</a:t>
            </a:r>
            <a:endParaRPr lang="en-US"/>
          </a:p>
          <a:p>
            <a:pPr lvl="2"/>
            <a:r>
              <a:rPr lang="en-US"/>
              <a:t>An intersection point is not defined, if the slope of the straight line is 1, since then the lines in PC are parallel to each other.</a:t>
            </a:r>
            <a:endParaRPr lang="de-DE"/>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7809" name="Picture 17" descr="Bild1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2286000"/>
            <a:ext cx="8153400" cy="2874963"/>
          </a:xfrm>
          <a:prstGeom prst="rect">
            <a:avLst/>
          </a:prstGeom>
          <a:noFill/>
          <a:extLst>
            <a:ext uri="{909E8E84-426E-40DD-AFC4-6F175D3DCCD1}">
              <a14:hiddenFill xmlns:a14="http://schemas.microsoft.com/office/drawing/2010/main">
                <a:solidFill>
                  <a:srgbClr val="FFFFFF"/>
                </a:solidFill>
              </a14:hiddenFill>
            </a:ext>
          </a:extLst>
        </p:spPr>
      </p:pic>
      <p:sp>
        <p:nvSpPr>
          <p:cNvPr id="417811" name="Rectangle 19"/>
          <p:cNvSpPr>
            <a:spLocks noGrp="1" noChangeArrowheads="1"/>
          </p:cNvSpPr>
          <p:nvPr>
            <p:ph type="title"/>
          </p:nvPr>
        </p:nvSpPr>
        <p:spPr/>
        <p:txBody>
          <a:bodyPr/>
          <a:lstStyle/>
          <a:p>
            <a:r>
              <a:rPr lang="de-DE" dirty="0" err="1" smtClean="0"/>
              <a:t>Visualization</a:t>
            </a:r>
            <a:r>
              <a:rPr lang="de-DE" dirty="0" smtClean="0"/>
              <a:t> </a:t>
            </a:r>
            <a:r>
              <a:rPr lang="de-DE" dirty="0" err="1" smtClean="0"/>
              <a:t>of</a:t>
            </a:r>
            <a:r>
              <a:rPr lang="de-DE" dirty="0" smtClean="0"/>
              <a:t> Multiparameter Data</a:t>
            </a:r>
            <a:endParaRPr lang="de-DE" dirty="0"/>
          </a:p>
        </p:txBody>
      </p:sp>
      <p:sp>
        <p:nvSpPr>
          <p:cNvPr id="417810" name="Rectangle 18"/>
          <p:cNvSpPr>
            <a:spLocks noGrp="1" noChangeArrowheads="1"/>
          </p:cNvSpPr>
          <p:nvPr>
            <p:ph idx="1"/>
          </p:nvPr>
        </p:nvSpPr>
        <p:spPr>
          <a:xfrm>
            <a:off x="250825" y="549275"/>
            <a:ext cx="8342313" cy="5759450"/>
          </a:xfrm>
        </p:spPr>
        <p:txBody>
          <a:bodyPr/>
          <a:lstStyle/>
          <a:p>
            <a:pPr eaLnBrk="0" hangingPunct="0">
              <a:spcBef>
                <a:spcPct val="0"/>
              </a:spcBef>
            </a:pPr>
            <a:r>
              <a:rPr lang="en-US" b="1"/>
              <a:t>Conic-conic duality for parallel coordinates</a:t>
            </a:r>
            <a:endParaRPr lang="de-DE"/>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8818" name="Picture 2" descr="Bild2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2284413"/>
            <a:ext cx="8077200" cy="2820987"/>
          </a:xfrm>
          <a:prstGeom prst="rect">
            <a:avLst/>
          </a:prstGeom>
          <a:noFill/>
          <a:extLst>
            <a:ext uri="{909E8E84-426E-40DD-AFC4-6F175D3DCCD1}">
              <a14:hiddenFill xmlns:a14="http://schemas.microsoft.com/office/drawing/2010/main">
                <a:solidFill>
                  <a:srgbClr val="FFFFFF"/>
                </a:solidFill>
              </a14:hiddenFill>
            </a:ext>
          </a:extLst>
        </p:spPr>
      </p:pic>
      <p:sp>
        <p:nvSpPr>
          <p:cNvPr id="418836" name="Rectangle 20"/>
          <p:cNvSpPr>
            <a:spLocks noGrp="1" noChangeArrowheads="1"/>
          </p:cNvSpPr>
          <p:nvPr>
            <p:ph type="title"/>
          </p:nvPr>
        </p:nvSpPr>
        <p:spPr/>
        <p:txBody>
          <a:bodyPr/>
          <a:lstStyle/>
          <a:p>
            <a:r>
              <a:rPr lang="de-DE" dirty="0" err="1" smtClean="0"/>
              <a:t>Visualization</a:t>
            </a:r>
            <a:r>
              <a:rPr lang="de-DE" dirty="0" smtClean="0"/>
              <a:t> </a:t>
            </a:r>
            <a:r>
              <a:rPr lang="de-DE" dirty="0" err="1" smtClean="0"/>
              <a:t>of</a:t>
            </a:r>
            <a:r>
              <a:rPr lang="de-DE" dirty="0" smtClean="0"/>
              <a:t> Multiparameter Data</a:t>
            </a:r>
            <a:endParaRPr lang="de-DE" dirty="0"/>
          </a:p>
        </p:txBody>
      </p:sp>
      <p:sp>
        <p:nvSpPr>
          <p:cNvPr id="418835" name="Rectangle 19"/>
          <p:cNvSpPr>
            <a:spLocks noGrp="1" noChangeArrowheads="1"/>
          </p:cNvSpPr>
          <p:nvPr>
            <p:ph idx="1"/>
          </p:nvPr>
        </p:nvSpPr>
        <p:spPr/>
        <p:txBody>
          <a:bodyPr/>
          <a:lstStyle/>
          <a:p>
            <a:r>
              <a:rPr lang="en-US" sz="2000" b="1"/>
              <a:t>Curve-curve duality for parallel coordinates</a:t>
            </a:r>
            <a:endParaRPr lang="en-US" sz="2000"/>
          </a:p>
          <a:p>
            <a:r>
              <a:rPr lang="en-US" sz="2000"/>
              <a:t>Cusp &lt;-&gt; inflection point duality</a:t>
            </a:r>
            <a:endParaRPr lang="de-DE" sz="2000"/>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0882" name="Picture 1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2057400"/>
            <a:ext cx="8458200" cy="3962400"/>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50800">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20884" name="Rectangle 20"/>
          <p:cNvSpPr>
            <a:spLocks noGrp="1" noChangeArrowheads="1"/>
          </p:cNvSpPr>
          <p:nvPr>
            <p:ph type="title"/>
          </p:nvPr>
        </p:nvSpPr>
        <p:spPr/>
        <p:txBody>
          <a:bodyPr/>
          <a:lstStyle/>
          <a:p>
            <a:r>
              <a:rPr lang="de-DE" dirty="0" err="1" smtClean="0"/>
              <a:t>Visualization</a:t>
            </a:r>
            <a:r>
              <a:rPr lang="de-DE" dirty="0" smtClean="0"/>
              <a:t> </a:t>
            </a:r>
            <a:r>
              <a:rPr lang="de-DE" dirty="0" err="1" smtClean="0"/>
              <a:t>of</a:t>
            </a:r>
            <a:r>
              <a:rPr lang="de-DE" dirty="0" smtClean="0"/>
              <a:t> Multiparameter Data</a:t>
            </a:r>
            <a:endParaRPr lang="de-DE" dirty="0"/>
          </a:p>
        </p:txBody>
      </p:sp>
      <p:sp>
        <p:nvSpPr>
          <p:cNvPr id="420883" name="Rectangle 19"/>
          <p:cNvSpPr>
            <a:spLocks noGrp="1" noChangeArrowheads="1"/>
          </p:cNvSpPr>
          <p:nvPr>
            <p:ph idx="1"/>
          </p:nvPr>
        </p:nvSpPr>
        <p:spPr/>
        <p:txBody>
          <a:bodyPr/>
          <a:lstStyle/>
          <a:p>
            <a:r>
              <a:rPr lang="en-US">
                <a:solidFill>
                  <a:srgbClr val="000000"/>
                </a:solidFill>
              </a:rPr>
              <a:t>lines need space!</a:t>
            </a:r>
            <a:endParaRPr lang="de-DE">
              <a:solidFill>
                <a:srgbClr val="000000"/>
              </a:solidFill>
            </a:endParaRPr>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1898" name="Rectangle 10"/>
          <p:cNvSpPr>
            <a:spLocks noGrp="1" noChangeArrowheads="1"/>
          </p:cNvSpPr>
          <p:nvPr>
            <p:ph type="title"/>
          </p:nvPr>
        </p:nvSpPr>
        <p:spPr/>
        <p:txBody>
          <a:bodyPr/>
          <a:lstStyle/>
          <a:p>
            <a:r>
              <a:rPr lang="de-DE" dirty="0" err="1" smtClean="0"/>
              <a:t>Visualization</a:t>
            </a:r>
            <a:r>
              <a:rPr lang="de-DE" dirty="0" smtClean="0"/>
              <a:t> </a:t>
            </a:r>
            <a:r>
              <a:rPr lang="de-DE" dirty="0" err="1" smtClean="0"/>
              <a:t>of</a:t>
            </a:r>
            <a:r>
              <a:rPr lang="de-DE" dirty="0" smtClean="0"/>
              <a:t> Multiparameter Data</a:t>
            </a:r>
            <a:endParaRPr lang="de-DE" dirty="0"/>
          </a:p>
        </p:txBody>
      </p:sp>
      <p:sp>
        <p:nvSpPr>
          <p:cNvPr id="421897" name="Rectangle 9"/>
          <p:cNvSpPr>
            <a:spLocks noGrp="1" noChangeArrowheads="1"/>
          </p:cNvSpPr>
          <p:nvPr>
            <p:ph idx="1"/>
          </p:nvPr>
        </p:nvSpPr>
        <p:spPr/>
        <p:txBody>
          <a:bodyPr/>
          <a:lstStyle/>
          <a:p>
            <a:r>
              <a:rPr lang="en-US" b="1" dirty="0">
                <a:solidFill>
                  <a:srgbClr val="000000"/>
                </a:solidFill>
              </a:rPr>
              <a:t>Parallel coordinates (</a:t>
            </a:r>
            <a:r>
              <a:rPr lang="en-US" b="1" dirty="0" err="1">
                <a:solidFill>
                  <a:srgbClr val="000000"/>
                </a:solidFill>
              </a:rPr>
              <a:t>Inselberg</a:t>
            </a:r>
            <a:r>
              <a:rPr lang="en-US" b="1" dirty="0">
                <a:solidFill>
                  <a:srgbClr val="000000"/>
                </a:solidFill>
              </a:rPr>
              <a:t>, 1990)</a:t>
            </a:r>
            <a:endParaRPr lang="de-DE" dirty="0">
              <a:solidFill>
                <a:srgbClr val="000000"/>
              </a:solidFill>
            </a:endParaRPr>
          </a:p>
          <a:p>
            <a:r>
              <a:rPr lang="en-US" dirty="0">
                <a:solidFill>
                  <a:srgbClr val="000000"/>
                </a:solidFill>
              </a:rPr>
              <a:t>for the visual analysis it is important to offer interaction tools, such as:</a:t>
            </a:r>
            <a:endParaRPr lang="de-DE" dirty="0">
              <a:solidFill>
                <a:srgbClr val="000000"/>
              </a:solidFill>
            </a:endParaRPr>
          </a:p>
          <a:p>
            <a:pPr lvl="1"/>
            <a:r>
              <a:rPr lang="en-US" dirty="0">
                <a:solidFill>
                  <a:srgbClr val="000000"/>
                </a:solidFill>
              </a:rPr>
              <a:t>reducing the number of axes;</a:t>
            </a:r>
            <a:endParaRPr lang="de-DE" dirty="0">
              <a:solidFill>
                <a:srgbClr val="000000"/>
              </a:solidFill>
            </a:endParaRPr>
          </a:p>
          <a:p>
            <a:pPr lvl="1"/>
            <a:r>
              <a:rPr lang="en-US" dirty="0">
                <a:solidFill>
                  <a:srgbClr val="000000"/>
                </a:solidFill>
              </a:rPr>
              <a:t>exchange axes;</a:t>
            </a:r>
            <a:endParaRPr lang="de-DE" dirty="0">
              <a:solidFill>
                <a:srgbClr val="000000"/>
              </a:solidFill>
            </a:endParaRPr>
          </a:p>
          <a:p>
            <a:pPr lvl="1"/>
            <a:r>
              <a:rPr lang="en-US" dirty="0">
                <a:solidFill>
                  <a:srgbClr val="000000"/>
                </a:solidFill>
              </a:rPr>
              <a:t>scaling axes;</a:t>
            </a:r>
            <a:endParaRPr lang="de-DE" dirty="0">
              <a:solidFill>
                <a:srgbClr val="000000"/>
              </a:solidFill>
            </a:endParaRPr>
          </a:p>
          <a:p>
            <a:pPr lvl="1"/>
            <a:r>
              <a:rPr lang="en-US" dirty="0">
                <a:solidFill>
                  <a:srgbClr val="000000"/>
                </a:solidFill>
              </a:rPr>
              <a:t>reducing the number of line sequences;</a:t>
            </a:r>
            <a:endParaRPr lang="de-DE" dirty="0">
              <a:solidFill>
                <a:srgbClr val="000000"/>
              </a:solidFill>
            </a:endParaRPr>
          </a:p>
          <a:p>
            <a:pPr lvl="1"/>
            <a:r>
              <a:rPr lang="en-US" dirty="0">
                <a:solidFill>
                  <a:srgbClr val="000000"/>
                </a:solidFill>
              </a:rPr>
              <a:t>emphasize particular line sequences</a:t>
            </a:r>
            <a:r>
              <a:rPr lang="en-US" dirty="0" smtClean="0">
                <a:solidFill>
                  <a:srgbClr val="000000"/>
                </a:solidFill>
              </a:rPr>
              <a:t>.</a:t>
            </a:r>
          </a:p>
          <a:p>
            <a:r>
              <a:rPr lang="en-US" dirty="0" smtClean="0">
                <a:solidFill>
                  <a:srgbClr val="000000"/>
                </a:solidFill>
              </a:rPr>
              <a:t>Show live demo</a:t>
            </a:r>
            <a:endParaRPr lang="en-US" dirty="0">
              <a:solidFill>
                <a:srgbClr val="000000"/>
              </a:solidFill>
            </a:endParaRPr>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err="1"/>
              <a:t>Visualization</a:t>
            </a:r>
            <a:r>
              <a:rPr lang="de-DE" dirty="0"/>
              <a:t> </a:t>
            </a:r>
            <a:r>
              <a:rPr lang="de-DE" dirty="0" err="1"/>
              <a:t>of</a:t>
            </a:r>
            <a:r>
              <a:rPr lang="de-DE" dirty="0"/>
              <a:t> Multiparameter Data</a:t>
            </a:r>
            <a:endParaRPr lang="en-US" dirty="0"/>
          </a:p>
        </p:txBody>
      </p:sp>
      <p:pic>
        <p:nvPicPr>
          <p:cNvPr id="3" name="Picture 4" descr="bild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1194" y="692222"/>
            <a:ext cx="7821612" cy="45585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3"/>
          <p:cNvSpPr>
            <a:spLocks noChangeArrowheads="1"/>
          </p:cNvSpPr>
          <p:nvPr/>
        </p:nvSpPr>
        <p:spPr bwMode="auto">
          <a:xfrm>
            <a:off x="643318" y="5250815"/>
            <a:ext cx="782161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de-DE" altLang="en-US" sz="2000" dirty="0" err="1">
                <a:latin typeface="+mn-lt"/>
              </a:rPr>
              <a:t>Brushing</a:t>
            </a:r>
            <a:r>
              <a:rPr lang="de-DE" altLang="en-US" sz="2000" dirty="0">
                <a:latin typeface="+mn-lt"/>
              </a:rPr>
              <a:t> </a:t>
            </a:r>
            <a:r>
              <a:rPr lang="de-DE" altLang="en-US" sz="2000" dirty="0" err="1">
                <a:latin typeface="+mn-lt"/>
              </a:rPr>
              <a:t>selections</a:t>
            </a:r>
            <a:r>
              <a:rPr lang="de-DE" altLang="en-US" sz="2000" dirty="0">
                <a:latin typeface="+mn-lt"/>
              </a:rPr>
              <a:t> </a:t>
            </a:r>
            <a:r>
              <a:rPr lang="de-DE" altLang="en-US" sz="2000" dirty="0" err="1">
                <a:latin typeface="+mn-lt"/>
              </a:rPr>
              <a:t>to</a:t>
            </a:r>
            <a:r>
              <a:rPr lang="de-DE" altLang="en-US" sz="2000" dirty="0">
                <a:latin typeface="+mn-lt"/>
              </a:rPr>
              <a:t> </a:t>
            </a:r>
            <a:r>
              <a:rPr lang="de-DE" altLang="en-US" sz="2000" dirty="0" err="1" smtClean="0">
                <a:latin typeface="+mn-lt"/>
              </a:rPr>
              <a:t>select</a:t>
            </a:r>
            <a:r>
              <a:rPr lang="de-DE" altLang="en-US" sz="2000" dirty="0" smtClean="0">
                <a:latin typeface="+mn-lt"/>
              </a:rPr>
              <a:t> </a:t>
            </a:r>
            <a:r>
              <a:rPr lang="de-DE" altLang="en-US" sz="2000" dirty="0" err="1">
                <a:latin typeface="+mn-lt"/>
              </a:rPr>
              <a:t>subsets</a:t>
            </a:r>
            <a:endParaRPr lang="de-DE" altLang="en-US" sz="2000" dirty="0">
              <a:latin typeface="+mn-lt"/>
            </a:endParaRPr>
          </a:p>
        </p:txBody>
      </p:sp>
      <p:sp>
        <p:nvSpPr>
          <p:cNvPr id="6" name="Rechteck 10"/>
          <p:cNvSpPr/>
          <p:nvPr/>
        </p:nvSpPr>
        <p:spPr>
          <a:xfrm>
            <a:off x="661195" y="5790080"/>
            <a:ext cx="7803736" cy="338554"/>
          </a:xfrm>
          <a:prstGeom prst="rect">
            <a:avLst/>
          </a:prstGeom>
        </p:spPr>
        <p:txBody>
          <a:bodyPr wrap="square">
            <a:spAutoFit/>
          </a:bodyPr>
          <a:lstStyle/>
          <a:p>
            <a:pPr>
              <a:defRPr/>
            </a:pPr>
            <a:r>
              <a:rPr lang="en-US" sz="1600" dirty="0">
                <a:latin typeface="+mn-lt"/>
              </a:rPr>
              <a:t>Car example (speed, cylinders, PS, weight, acceleration</a:t>
            </a:r>
            <a:r>
              <a:rPr lang="en-US" sz="1600" dirty="0" smtClean="0">
                <a:latin typeface="+mn-lt"/>
              </a:rPr>
              <a:t>) f</a:t>
            </a:r>
            <a:r>
              <a:rPr lang="en-US" altLang="en-US" sz="1600" dirty="0" smtClean="0">
                <a:latin typeface="+mn-lt"/>
              </a:rPr>
              <a:t>rom</a:t>
            </a:r>
            <a:r>
              <a:rPr lang="en-US" altLang="en-US" sz="1600" dirty="0">
                <a:latin typeface="+mn-lt"/>
              </a:rPr>
              <a:t>: [</a:t>
            </a:r>
            <a:r>
              <a:rPr lang="en-US" altLang="en-US" sz="1600" dirty="0" err="1">
                <a:latin typeface="+mn-lt"/>
              </a:rPr>
              <a:t>Telea</a:t>
            </a:r>
            <a:r>
              <a:rPr lang="en-US" altLang="en-US" sz="1600" dirty="0">
                <a:latin typeface="+mn-lt"/>
              </a:rPr>
              <a:t>, 2008</a:t>
            </a:r>
            <a:r>
              <a:rPr lang="en-US" altLang="en-US" sz="1600" dirty="0" smtClean="0">
                <a:latin typeface="+mn-lt"/>
              </a:rPr>
              <a:t>]</a:t>
            </a:r>
            <a:endParaRPr lang="de-DE" altLang="en-US" sz="1600" dirty="0">
              <a:latin typeface="+mn-lt"/>
            </a:endParaRPr>
          </a:p>
        </p:txBody>
      </p:sp>
    </p:spTree>
    <p:extLst>
      <p:ext uri="{BB962C8B-B14F-4D97-AF65-F5344CB8AC3E}">
        <p14:creationId xmlns:p14="http://schemas.microsoft.com/office/powerpoint/2010/main" val="31935871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2562" name="Rectangle 2"/>
          <p:cNvSpPr>
            <a:spLocks noChangeArrowheads="1"/>
          </p:cNvSpPr>
          <p:nvPr/>
        </p:nvSpPr>
        <p:spPr bwMode="auto">
          <a:xfrm>
            <a:off x="685800" y="3886200"/>
            <a:ext cx="7848600" cy="2362200"/>
          </a:xfrm>
          <a:prstGeom prst="rect">
            <a:avLst/>
          </a:prstGeom>
          <a:noFill/>
          <a:ln>
            <a:noFill/>
          </a:ln>
          <a:effectLst>
            <a:outerShdw dist="45791" dir="2021404" algn="ctr" rotWithShape="0">
              <a:srgbClr val="000000"/>
            </a:outerShdw>
          </a:effectLst>
          <a:extLst>
            <a:ext uri="{909E8E84-426E-40DD-AFC4-6F175D3DCCD1}">
              <a14:hiddenFill xmlns:a14="http://schemas.microsoft.com/office/drawing/2010/main">
                <a:noFill/>
              </a14:hiddenFill>
            </a:ext>
            <a:ext uri="{91240B29-F687-4F45-9708-019B960494DF}">
              <a14:hiddenLine xmlns:a14="http://schemas.microsoft.com/office/drawing/2010/main" w="12700">
                <a:solidFill>
                  <a:schemeClr val="tx1"/>
                </a:solidFill>
                <a:miter lim="800000"/>
                <a:headEnd/>
                <a:tailEnd/>
              </a14:hiddenLine>
            </a:ext>
          </a:extLst>
        </p:spPr>
        <p:txBody>
          <a:bodyPr lIns="90488" tIns="44450" rIns="90488" bIns="44450"/>
          <a:lstStyle>
            <a:lvl1pPr algn="l">
              <a:defRPr>
                <a:solidFill>
                  <a:schemeClr val="tx1"/>
                </a:solidFill>
                <a:latin typeface="Arial" charset="0"/>
                <a:cs typeface="Arial" charset="0"/>
              </a:defRPr>
            </a:lvl1pPr>
            <a:lvl2pPr algn="l">
              <a:defRPr>
                <a:solidFill>
                  <a:schemeClr val="tx1"/>
                </a:solidFill>
                <a:latin typeface="Arial" charset="0"/>
                <a:cs typeface="Arial" charset="0"/>
              </a:defRPr>
            </a:lvl2pPr>
            <a:lvl3pPr marL="857250" indent="57150" algn="l">
              <a:defRPr>
                <a:solidFill>
                  <a:schemeClr val="tx1"/>
                </a:solidFill>
                <a:latin typeface="Arial" charset="0"/>
                <a:cs typeface="Arial" charset="0"/>
              </a:defRPr>
            </a:lvl3pPr>
            <a:lvl4pPr algn="l">
              <a:defRPr>
                <a:solidFill>
                  <a:schemeClr val="tx1"/>
                </a:solidFill>
                <a:latin typeface="Arial" charset="0"/>
                <a:cs typeface="Arial" charset="0"/>
              </a:defRPr>
            </a:lvl4pPr>
            <a:lvl5pPr algn="l">
              <a:defRPr>
                <a:solidFill>
                  <a:schemeClr val="tx1"/>
                </a:solidFill>
                <a:latin typeface="Arial" charset="0"/>
                <a:cs typeface="Arial" charset="0"/>
              </a:defRPr>
            </a:lvl5pPr>
            <a:lvl6pPr fontAlgn="base">
              <a:spcBef>
                <a:spcPct val="0"/>
              </a:spcBef>
              <a:spcAft>
                <a:spcPct val="0"/>
              </a:spcAft>
              <a:defRPr>
                <a:solidFill>
                  <a:schemeClr val="tx1"/>
                </a:solidFill>
                <a:latin typeface="Arial" charset="0"/>
                <a:cs typeface="Arial" charset="0"/>
              </a:defRPr>
            </a:lvl6pPr>
            <a:lvl7pPr fontAlgn="base">
              <a:spcBef>
                <a:spcPct val="0"/>
              </a:spcBef>
              <a:spcAft>
                <a:spcPct val="0"/>
              </a:spcAft>
              <a:defRPr>
                <a:solidFill>
                  <a:schemeClr val="tx1"/>
                </a:solidFill>
                <a:latin typeface="Arial" charset="0"/>
                <a:cs typeface="Arial" charset="0"/>
              </a:defRPr>
            </a:lvl7pPr>
            <a:lvl8pPr fontAlgn="base">
              <a:spcBef>
                <a:spcPct val="0"/>
              </a:spcBef>
              <a:spcAft>
                <a:spcPct val="0"/>
              </a:spcAft>
              <a:defRPr>
                <a:solidFill>
                  <a:schemeClr val="tx1"/>
                </a:solidFill>
                <a:latin typeface="Arial" charset="0"/>
                <a:cs typeface="Arial" charset="0"/>
              </a:defRPr>
            </a:lvl8pPr>
            <a:lvl9pPr fontAlgn="base">
              <a:spcBef>
                <a:spcPct val="0"/>
              </a:spcBef>
              <a:spcAft>
                <a:spcPct val="0"/>
              </a:spcAft>
              <a:defRPr>
                <a:solidFill>
                  <a:schemeClr val="tx1"/>
                </a:solidFill>
                <a:latin typeface="Arial" charset="0"/>
                <a:cs typeface="Arial" charset="0"/>
              </a:defRPr>
            </a:lvl9pPr>
          </a:lstStyle>
          <a:p>
            <a:pPr eaLnBrk="0" hangingPunct="0"/>
            <a:endParaRPr lang="en-US" altLang="en-US" sz="2400">
              <a:latin typeface="Times New Roman" pitchFamily="18" charset="0"/>
            </a:endParaRPr>
          </a:p>
        </p:txBody>
      </p:sp>
      <p:sp>
        <p:nvSpPr>
          <p:cNvPr id="322563" name="Rectangle 3"/>
          <p:cNvSpPr>
            <a:spLocks noChangeArrowheads="1"/>
          </p:cNvSpPr>
          <p:nvPr/>
        </p:nvSpPr>
        <p:spPr bwMode="auto">
          <a:xfrm>
            <a:off x="685800" y="3886200"/>
            <a:ext cx="7848600" cy="2362200"/>
          </a:xfrm>
          <a:prstGeom prst="rect">
            <a:avLst/>
          </a:prstGeom>
          <a:noFill/>
          <a:ln>
            <a:noFill/>
          </a:ln>
          <a:effectLst>
            <a:outerShdw dist="45791" dir="2021404" algn="ctr" rotWithShape="0">
              <a:srgbClr val="000000"/>
            </a:outerShdw>
          </a:effectLst>
          <a:extLst>
            <a:ext uri="{909E8E84-426E-40DD-AFC4-6F175D3DCCD1}">
              <a14:hiddenFill xmlns:a14="http://schemas.microsoft.com/office/drawing/2010/main">
                <a:noFill/>
              </a14:hiddenFill>
            </a:ext>
            <a:ext uri="{91240B29-F687-4F45-9708-019B960494DF}">
              <a14:hiddenLine xmlns:a14="http://schemas.microsoft.com/office/drawing/2010/main" w="12700">
                <a:solidFill>
                  <a:schemeClr val="tx1"/>
                </a:solidFill>
                <a:miter lim="800000"/>
                <a:headEnd/>
                <a:tailEnd/>
              </a14:hiddenLine>
            </a:ext>
          </a:extLst>
        </p:spPr>
        <p:txBody>
          <a:bodyPr lIns="90488" tIns="44450" rIns="90488" bIns="44450"/>
          <a:lstStyle>
            <a:lvl1pPr algn="l">
              <a:defRPr>
                <a:solidFill>
                  <a:schemeClr val="tx1"/>
                </a:solidFill>
                <a:latin typeface="Arial" charset="0"/>
                <a:cs typeface="Arial" charset="0"/>
              </a:defRPr>
            </a:lvl1pPr>
            <a:lvl2pPr algn="l">
              <a:defRPr>
                <a:solidFill>
                  <a:schemeClr val="tx1"/>
                </a:solidFill>
                <a:latin typeface="Arial" charset="0"/>
                <a:cs typeface="Arial" charset="0"/>
              </a:defRPr>
            </a:lvl2pPr>
            <a:lvl3pPr marL="857250" indent="57150" algn="l">
              <a:defRPr>
                <a:solidFill>
                  <a:schemeClr val="tx1"/>
                </a:solidFill>
                <a:latin typeface="Arial" charset="0"/>
                <a:cs typeface="Arial" charset="0"/>
              </a:defRPr>
            </a:lvl3pPr>
            <a:lvl4pPr algn="l">
              <a:defRPr>
                <a:solidFill>
                  <a:schemeClr val="tx1"/>
                </a:solidFill>
                <a:latin typeface="Arial" charset="0"/>
                <a:cs typeface="Arial" charset="0"/>
              </a:defRPr>
            </a:lvl4pPr>
            <a:lvl5pPr algn="l">
              <a:defRPr>
                <a:solidFill>
                  <a:schemeClr val="tx1"/>
                </a:solidFill>
                <a:latin typeface="Arial" charset="0"/>
                <a:cs typeface="Arial" charset="0"/>
              </a:defRPr>
            </a:lvl5pPr>
            <a:lvl6pPr fontAlgn="base">
              <a:spcBef>
                <a:spcPct val="0"/>
              </a:spcBef>
              <a:spcAft>
                <a:spcPct val="0"/>
              </a:spcAft>
              <a:defRPr>
                <a:solidFill>
                  <a:schemeClr val="tx1"/>
                </a:solidFill>
                <a:latin typeface="Arial" charset="0"/>
                <a:cs typeface="Arial" charset="0"/>
              </a:defRPr>
            </a:lvl6pPr>
            <a:lvl7pPr fontAlgn="base">
              <a:spcBef>
                <a:spcPct val="0"/>
              </a:spcBef>
              <a:spcAft>
                <a:spcPct val="0"/>
              </a:spcAft>
              <a:defRPr>
                <a:solidFill>
                  <a:schemeClr val="tx1"/>
                </a:solidFill>
                <a:latin typeface="Arial" charset="0"/>
                <a:cs typeface="Arial" charset="0"/>
              </a:defRPr>
            </a:lvl7pPr>
            <a:lvl8pPr fontAlgn="base">
              <a:spcBef>
                <a:spcPct val="0"/>
              </a:spcBef>
              <a:spcAft>
                <a:spcPct val="0"/>
              </a:spcAft>
              <a:defRPr>
                <a:solidFill>
                  <a:schemeClr val="tx1"/>
                </a:solidFill>
                <a:latin typeface="Arial" charset="0"/>
                <a:cs typeface="Arial" charset="0"/>
              </a:defRPr>
            </a:lvl8pPr>
            <a:lvl9pPr fontAlgn="base">
              <a:spcBef>
                <a:spcPct val="0"/>
              </a:spcBef>
              <a:spcAft>
                <a:spcPct val="0"/>
              </a:spcAft>
              <a:defRPr>
                <a:solidFill>
                  <a:schemeClr val="tx1"/>
                </a:solidFill>
                <a:latin typeface="Arial" charset="0"/>
                <a:cs typeface="Arial" charset="0"/>
              </a:defRPr>
            </a:lvl9pPr>
          </a:lstStyle>
          <a:p>
            <a:pPr eaLnBrk="0" hangingPunct="0"/>
            <a:endParaRPr lang="en-US" altLang="en-US" sz="2400">
              <a:latin typeface="Times New Roman" pitchFamily="18" charset="0"/>
            </a:endParaRPr>
          </a:p>
        </p:txBody>
      </p:sp>
      <p:sp>
        <p:nvSpPr>
          <p:cNvPr id="322575" name="Rectangle 15"/>
          <p:cNvSpPr>
            <a:spLocks noGrp="1" noChangeArrowheads="1"/>
          </p:cNvSpPr>
          <p:nvPr>
            <p:ph type="title"/>
          </p:nvPr>
        </p:nvSpPr>
        <p:spPr/>
        <p:txBody>
          <a:bodyPr/>
          <a:lstStyle/>
          <a:p>
            <a:r>
              <a:rPr lang="de-DE" altLang="en-US"/>
              <a:t>The Visualization Pipeline</a:t>
            </a:r>
            <a:endParaRPr lang="en-GB" altLang="en-US"/>
          </a:p>
        </p:txBody>
      </p:sp>
      <p:sp>
        <p:nvSpPr>
          <p:cNvPr id="322576" name="Rectangle 16"/>
          <p:cNvSpPr>
            <a:spLocks noGrp="1" noChangeArrowheads="1"/>
          </p:cNvSpPr>
          <p:nvPr>
            <p:ph idx="1"/>
          </p:nvPr>
        </p:nvSpPr>
        <p:spPr/>
        <p:txBody>
          <a:bodyPr/>
          <a:lstStyle/>
          <a:p>
            <a:pPr>
              <a:buFont typeface="Wingdings" pitchFamily="2" charset="2"/>
              <a:buNone/>
            </a:pPr>
            <a:r>
              <a:rPr lang="en-US" altLang="en-US" b="1" dirty="0"/>
              <a:t>Mapping</a:t>
            </a:r>
            <a:r>
              <a:rPr lang="de-DE" altLang="en-US" dirty="0"/>
              <a:t>:</a:t>
            </a:r>
            <a:br>
              <a:rPr lang="de-DE" altLang="en-US" dirty="0"/>
            </a:br>
            <a:endParaRPr lang="de-DE" altLang="en-US" dirty="0"/>
          </a:p>
          <a:p>
            <a:r>
              <a:rPr lang="en-US" altLang="en-US" dirty="0"/>
              <a:t>conversion of the data into </a:t>
            </a:r>
            <a:r>
              <a:rPr lang="en-US" altLang="en-US" dirty="0" smtClean="0"/>
              <a:t>renderable </a:t>
            </a:r>
            <a:r>
              <a:rPr lang="en-US" altLang="en-US" dirty="0"/>
              <a:t>2D or 3D graphical primitives and their attributes (e.g. creating a polygon list or a triangular mesh)</a:t>
            </a:r>
          </a:p>
          <a:p>
            <a:r>
              <a:rPr lang="en-US" altLang="en-US" dirty="0"/>
              <a:t>consider expressiveness, effectiveness, appropriateness</a:t>
            </a:r>
            <a:endParaRPr lang="de-DE" altLang="en-US" dirty="0"/>
          </a:p>
          <a:p>
            <a:r>
              <a:rPr lang="en-US" altLang="en-US" dirty="0">
                <a:sym typeface="Wingdings" pitchFamily="2" charset="2"/>
              </a:rPr>
              <a:t> </a:t>
            </a:r>
            <a:r>
              <a:rPr lang="en-US" altLang="en-US" dirty="0"/>
              <a:t>data to geometry map</a:t>
            </a:r>
          </a:p>
        </p:txBody>
      </p:sp>
      <p:sp>
        <p:nvSpPr>
          <p:cNvPr id="322566" name="Text Box 6"/>
          <p:cNvSpPr txBox="1">
            <a:spLocks noChangeArrowheads="1"/>
          </p:cNvSpPr>
          <p:nvPr/>
        </p:nvSpPr>
        <p:spPr bwMode="auto">
          <a:xfrm>
            <a:off x="3082925" y="5867400"/>
            <a:ext cx="933450" cy="379413"/>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filtering</a:t>
            </a:r>
            <a:endParaRPr lang="de-DE" altLang="en-US"/>
          </a:p>
        </p:txBody>
      </p:sp>
      <p:sp>
        <p:nvSpPr>
          <p:cNvPr id="322567" name="Text Box 7"/>
          <p:cNvSpPr txBox="1">
            <a:spLocks noChangeArrowheads="1"/>
          </p:cNvSpPr>
          <p:nvPr/>
        </p:nvSpPr>
        <p:spPr bwMode="auto">
          <a:xfrm>
            <a:off x="4495800" y="5867400"/>
            <a:ext cx="1073150" cy="379413"/>
          </a:xfrm>
          <a:prstGeom prst="rect">
            <a:avLst/>
          </a:prstGeom>
          <a:solidFill>
            <a:schemeClr val="accent2"/>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mapping</a:t>
            </a:r>
            <a:endParaRPr lang="de-DE" altLang="en-US"/>
          </a:p>
        </p:txBody>
      </p:sp>
      <p:sp>
        <p:nvSpPr>
          <p:cNvPr id="322568" name="Text Box 8"/>
          <p:cNvSpPr txBox="1">
            <a:spLocks noChangeArrowheads="1"/>
          </p:cNvSpPr>
          <p:nvPr/>
        </p:nvSpPr>
        <p:spPr bwMode="auto">
          <a:xfrm>
            <a:off x="6048375" y="5867400"/>
            <a:ext cx="1162050" cy="379413"/>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rendering</a:t>
            </a:r>
            <a:endParaRPr lang="de-DE" altLang="en-US"/>
          </a:p>
        </p:txBody>
      </p:sp>
      <p:cxnSp>
        <p:nvCxnSpPr>
          <p:cNvPr id="322569" name="AutoShape 9"/>
          <p:cNvCxnSpPr>
            <a:cxnSpLocks noChangeShapeType="1"/>
            <a:stCxn id="322566" idx="3"/>
            <a:endCxn id="322567" idx="1"/>
          </p:cNvCxnSpPr>
          <p:nvPr/>
        </p:nvCxnSpPr>
        <p:spPr bwMode="auto">
          <a:xfrm>
            <a:off x="4016375" y="6057900"/>
            <a:ext cx="479425" cy="0"/>
          </a:xfrm>
          <a:prstGeom prst="straightConnector1">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2570" name="AutoShape 10"/>
          <p:cNvCxnSpPr>
            <a:cxnSpLocks noChangeShapeType="1"/>
            <a:stCxn id="322567" idx="3"/>
            <a:endCxn id="322568" idx="1"/>
          </p:cNvCxnSpPr>
          <p:nvPr/>
        </p:nvCxnSpPr>
        <p:spPr bwMode="auto">
          <a:xfrm>
            <a:off x="5568950" y="6057900"/>
            <a:ext cx="479425" cy="0"/>
          </a:xfrm>
          <a:prstGeom prst="straightConnector1">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22571" name="Text Box 11"/>
          <p:cNvSpPr txBox="1">
            <a:spLocks noChangeArrowheads="1"/>
          </p:cNvSpPr>
          <p:nvPr/>
        </p:nvSpPr>
        <p:spPr bwMode="auto">
          <a:xfrm>
            <a:off x="1974850" y="5880100"/>
            <a:ext cx="6286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data</a:t>
            </a:r>
            <a:endParaRPr lang="de-DE" altLang="en-US"/>
          </a:p>
        </p:txBody>
      </p:sp>
      <p:sp>
        <p:nvSpPr>
          <p:cNvPr id="322572" name="Text Box 12"/>
          <p:cNvSpPr txBox="1">
            <a:spLocks noChangeArrowheads="1"/>
          </p:cNvSpPr>
          <p:nvPr/>
        </p:nvSpPr>
        <p:spPr bwMode="auto">
          <a:xfrm>
            <a:off x="7689850" y="5880100"/>
            <a:ext cx="806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image</a:t>
            </a:r>
            <a:endParaRPr lang="de-DE" altLang="en-US"/>
          </a:p>
        </p:txBody>
      </p:sp>
      <p:cxnSp>
        <p:nvCxnSpPr>
          <p:cNvPr id="322573" name="AutoShape 13"/>
          <p:cNvCxnSpPr>
            <a:cxnSpLocks noChangeShapeType="1"/>
            <a:stCxn id="322571" idx="3"/>
            <a:endCxn id="322566" idx="1"/>
          </p:cNvCxnSpPr>
          <p:nvPr/>
        </p:nvCxnSpPr>
        <p:spPr bwMode="auto">
          <a:xfrm flipV="1">
            <a:off x="2603500" y="6057900"/>
            <a:ext cx="479425" cy="6350"/>
          </a:xfrm>
          <a:prstGeom prst="straightConnector1">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2574" name="AutoShape 14"/>
          <p:cNvCxnSpPr>
            <a:cxnSpLocks noChangeShapeType="1"/>
            <a:stCxn id="322568" idx="3"/>
            <a:endCxn id="322572" idx="1"/>
          </p:cNvCxnSpPr>
          <p:nvPr/>
        </p:nvCxnSpPr>
        <p:spPr bwMode="auto">
          <a:xfrm>
            <a:off x="7210425" y="6057900"/>
            <a:ext cx="479425" cy="6350"/>
          </a:xfrm>
          <a:prstGeom prst="straightConnector1">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420754326"/>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2923" name="Picture 1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90600" y="1828800"/>
            <a:ext cx="7391400" cy="4149725"/>
          </a:xfrm>
          <a:prstGeom prst="rect">
            <a:avLst/>
          </a:prstGeom>
          <a:noFill/>
          <a:extLst>
            <a:ext uri="{909E8E84-426E-40DD-AFC4-6F175D3DCCD1}">
              <a14:hiddenFill xmlns:a14="http://schemas.microsoft.com/office/drawing/2010/main">
                <a:solidFill>
                  <a:srgbClr val="FFFFFF"/>
                </a:solidFill>
              </a14:hiddenFill>
            </a:ext>
          </a:extLst>
        </p:spPr>
      </p:pic>
      <p:sp>
        <p:nvSpPr>
          <p:cNvPr id="422925" name="Rectangle 13"/>
          <p:cNvSpPr>
            <a:spLocks noGrp="1" noChangeArrowheads="1"/>
          </p:cNvSpPr>
          <p:nvPr>
            <p:ph type="title"/>
          </p:nvPr>
        </p:nvSpPr>
        <p:spPr/>
        <p:txBody>
          <a:bodyPr/>
          <a:lstStyle/>
          <a:p>
            <a:r>
              <a:rPr lang="de-DE" dirty="0" err="1" smtClean="0"/>
              <a:t>Visualization</a:t>
            </a:r>
            <a:r>
              <a:rPr lang="de-DE" dirty="0" smtClean="0"/>
              <a:t> </a:t>
            </a:r>
            <a:r>
              <a:rPr lang="de-DE" dirty="0" err="1" smtClean="0"/>
              <a:t>of</a:t>
            </a:r>
            <a:r>
              <a:rPr lang="de-DE" dirty="0" smtClean="0"/>
              <a:t> Multiparameter Data</a:t>
            </a:r>
            <a:endParaRPr lang="de-DE" dirty="0"/>
          </a:p>
        </p:txBody>
      </p:sp>
      <p:sp>
        <p:nvSpPr>
          <p:cNvPr id="422924" name="Rectangle 12"/>
          <p:cNvSpPr>
            <a:spLocks noGrp="1" noChangeArrowheads="1"/>
          </p:cNvSpPr>
          <p:nvPr>
            <p:ph idx="1"/>
          </p:nvPr>
        </p:nvSpPr>
        <p:spPr>
          <a:xfrm>
            <a:off x="250825" y="549275"/>
            <a:ext cx="8642350" cy="1719263"/>
          </a:xfrm>
        </p:spPr>
        <p:txBody>
          <a:bodyPr/>
          <a:lstStyle/>
          <a:p>
            <a:r>
              <a:rPr lang="en-US" sz="2000" b="1">
                <a:solidFill>
                  <a:srgbClr val="000000"/>
                </a:solidFill>
              </a:rPr>
              <a:t>3D Parallel Coordinates:</a:t>
            </a:r>
            <a:r>
              <a:rPr lang="en-US" sz="2000">
                <a:solidFill>
                  <a:srgbClr val="000000"/>
                </a:solidFill>
              </a:rPr>
              <a:t>  </a:t>
            </a:r>
          </a:p>
          <a:p>
            <a:pPr lvl="1"/>
            <a:r>
              <a:rPr lang="en-US" sz="1800">
                <a:solidFill>
                  <a:srgbClr val="000000"/>
                </a:solidFill>
              </a:rPr>
              <a:t>parallel planes instead of parallel axes; each plane is described by two axes; two variables can be mapped to each plane. </a:t>
            </a:r>
            <a:endParaRPr lang="de-DE" sz="1800"/>
          </a:p>
        </p:txBody>
      </p:sp>
      <p:sp>
        <p:nvSpPr>
          <p:cNvPr id="422926" name="Text Box 14"/>
          <p:cNvSpPr txBox="1">
            <a:spLocks noChangeArrowheads="1"/>
          </p:cNvSpPr>
          <p:nvPr/>
        </p:nvSpPr>
        <p:spPr bwMode="auto">
          <a:xfrm>
            <a:off x="4114800" y="6096000"/>
            <a:ext cx="4249738"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600"/>
              <a:t>Weinkauf, K</a:t>
            </a:r>
            <a:r>
              <a:rPr lang="de-DE" sz="1600"/>
              <a:t>ö</a:t>
            </a:r>
            <a:r>
              <a:rPr lang="en-US" sz="1600"/>
              <a:t>ller, University of Rostock, 1997</a:t>
            </a:r>
            <a:endParaRPr lang="de-DE" sz="1600"/>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3948" name="Picture 1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800" y="2133600"/>
            <a:ext cx="5753100" cy="3676650"/>
          </a:xfrm>
          <a:prstGeom prst="rect">
            <a:avLst/>
          </a:prstGeom>
          <a:noFill/>
          <a:extLst>
            <a:ext uri="{909E8E84-426E-40DD-AFC4-6F175D3DCCD1}">
              <a14:hiddenFill xmlns:a14="http://schemas.microsoft.com/office/drawing/2010/main">
                <a:solidFill>
                  <a:srgbClr val="FFFFFF"/>
                </a:solidFill>
              </a14:hiddenFill>
            </a:ext>
          </a:extLst>
        </p:spPr>
      </p:pic>
      <p:sp>
        <p:nvSpPr>
          <p:cNvPr id="423950" name="Rectangle 14"/>
          <p:cNvSpPr>
            <a:spLocks noGrp="1" noChangeArrowheads="1"/>
          </p:cNvSpPr>
          <p:nvPr>
            <p:ph type="title"/>
          </p:nvPr>
        </p:nvSpPr>
        <p:spPr/>
        <p:txBody>
          <a:bodyPr/>
          <a:lstStyle/>
          <a:p>
            <a:r>
              <a:rPr lang="de-DE" dirty="0" err="1" smtClean="0"/>
              <a:t>Visualization</a:t>
            </a:r>
            <a:r>
              <a:rPr lang="de-DE" dirty="0" smtClean="0"/>
              <a:t> </a:t>
            </a:r>
            <a:r>
              <a:rPr lang="de-DE" dirty="0" err="1" smtClean="0"/>
              <a:t>of</a:t>
            </a:r>
            <a:r>
              <a:rPr lang="de-DE" dirty="0" smtClean="0"/>
              <a:t> Multiparameter Data</a:t>
            </a:r>
            <a:endParaRPr lang="de-DE" dirty="0"/>
          </a:p>
        </p:txBody>
      </p:sp>
      <p:sp>
        <p:nvSpPr>
          <p:cNvPr id="423949" name="Rectangle 13"/>
          <p:cNvSpPr>
            <a:spLocks noGrp="1" noChangeArrowheads="1"/>
          </p:cNvSpPr>
          <p:nvPr>
            <p:ph idx="1"/>
          </p:nvPr>
        </p:nvSpPr>
        <p:spPr>
          <a:xfrm>
            <a:off x="250825" y="549275"/>
            <a:ext cx="8642350" cy="1633538"/>
          </a:xfrm>
        </p:spPr>
        <p:txBody>
          <a:bodyPr/>
          <a:lstStyle/>
          <a:p>
            <a:r>
              <a:rPr lang="en-US" sz="2000" b="1">
                <a:solidFill>
                  <a:srgbClr val="000000"/>
                </a:solidFill>
              </a:rPr>
              <a:t>Parahistograms (WINVIZ, Ong, Lee: 1996)</a:t>
            </a:r>
            <a:endParaRPr lang="de-DE" sz="2000">
              <a:solidFill>
                <a:srgbClr val="000000"/>
              </a:solidFill>
            </a:endParaRPr>
          </a:p>
          <a:p>
            <a:pPr lvl="1"/>
            <a:r>
              <a:rPr lang="en-US" sz="1800">
                <a:solidFill>
                  <a:srgbClr val="000000"/>
                </a:solidFill>
              </a:rPr>
              <a:t>extension of parallel coordinates by integrating histograms to show the number of data values. </a:t>
            </a:r>
            <a:endParaRPr lang="de-DE" sz="1800"/>
          </a:p>
        </p:txBody>
      </p: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24973" name="Picture 13" descr="Bild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2286000"/>
            <a:ext cx="5753100" cy="1781175"/>
          </a:xfrm>
          <a:prstGeom prst="rect">
            <a:avLst/>
          </a:prstGeom>
          <a:noFill/>
          <a:extLst>
            <a:ext uri="{909E8E84-426E-40DD-AFC4-6F175D3DCCD1}">
              <a14:hiddenFill xmlns:a14="http://schemas.microsoft.com/office/drawing/2010/main">
                <a:solidFill>
                  <a:srgbClr val="FFFFFF"/>
                </a:solidFill>
              </a14:hiddenFill>
            </a:ext>
          </a:extLst>
        </p:spPr>
      </p:pic>
      <p:pic>
        <p:nvPicPr>
          <p:cNvPr id="424975" name="Picture 15" descr="Bild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4114800"/>
            <a:ext cx="5753100" cy="2266950"/>
          </a:xfrm>
          <a:prstGeom prst="rect">
            <a:avLst/>
          </a:prstGeom>
          <a:noFill/>
          <a:extLst>
            <a:ext uri="{909E8E84-426E-40DD-AFC4-6F175D3DCCD1}">
              <a14:hiddenFill xmlns:a14="http://schemas.microsoft.com/office/drawing/2010/main">
                <a:solidFill>
                  <a:srgbClr val="FFFFFF"/>
                </a:solidFill>
              </a14:hiddenFill>
            </a:ext>
          </a:extLst>
        </p:spPr>
      </p:pic>
      <p:sp>
        <p:nvSpPr>
          <p:cNvPr id="424976" name="Text Box 16"/>
          <p:cNvSpPr txBox="1">
            <a:spLocks noChangeArrowheads="1"/>
          </p:cNvSpPr>
          <p:nvPr/>
        </p:nvSpPr>
        <p:spPr bwMode="auto">
          <a:xfrm>
            <a:off x="6324600" y="2438400"/>
            <a:ext cx="2667000" cy="581025"/>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50800">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r>
              <a:rPr lang="en-US" sz="1600">
                <a:solidFill>
                  <a:srgbClr val="000000"/>
                </a:solidFill>
                <a:latin typeface="Tahoma" pitchFamily="34" charset="0"/>
                <a:cs typeface="Times New Roman" pitchFamily="18" charset="0"/>
              </a:rPr>
              <a:t>normal parallel </a:t>
            </a:r>
          </a:p>
          <a:p>
            <a:pPr algn="l" eaLnBrk="0" hangingPunct="0"/>
            <a:r>
              <a:rPr lang="en-US" sz="1600">
                <a:solidFill>
                  <a:srgbClr val="000000"/>
                </a:solidFill>
                <a:latin typeface="Tahoma" pitchFamily="34" charset="0"/>
                <a:cs typeface="Times New Roman" pitchFamily="18" charset="0"/>
              </a:rPr>
              <a:t>coordinates</a:t>
            </a:r>
            <a:r>
              <a:rPr lang="en-GB" sz="1600">
                <a:solidFill>
                  <a:srgbClr val="000000"/>
                </a:solidFill>
                <a:latin typeface="Tahoma" pitchFamily="34" charset="0"/>
                <a:cs typeface="Times New Roman" pitchFamily="18" charset="0"/>
              </a:rPr>
              <a:t> </a:t>
            </a:r>
            <a:r>
              <a:rPr lang="en-US" sz="1600" i="1">
                <a:solidFill>
                  <a:srgbClr val="000000"/>
                </a:solidFill>
                <a:latin typeface="Tahoma" pitchFamily="34" charset="0"/>
                <a:cs typeface="Times New Roman" pitchFamily="18" charset="0"/>
              </a:rPr>
              <a:t> </a:t>
            </a:r>
            <a:r>
              <a:rPr lang="en-US" sz="1600">
                <a:solidFill>
                  <a:schemeClr val="bg2"/>
                </a:solidFill>
                <a:latin typeface="Tahoma" pitchFamily="34" charset="0"/>
                <a:cs typeface="Times New Roman" pitchFamily="18" charset="0"/>
              </a:rPr>
              <a:t> </a:t>
            </a:r>
            <a:endParaRPr lang="de-DE" sz="1600">
              <a:solidFill>
                <a:schemeClr val="bg2"/>
              </a:solidFill>
              <a:latin typeface="Tahoma" pitchFamily="34" charset="0"/>
              <a:cs typeface="Times New Roman" pitchFamily="18" charset="0"/>
            </a:endParaRPr>
          </a:p>
        </p:txBody>
      </p:sp>
      <p:sp>
        <p:nvSpPr>
          <p:cNvPr id="424977" name="Text Box 17"/>
          <p:cNvSpPr txBox="1">
            <a:spLocks noChangeArrowheads="1"/>
          </p:cNvSpPr>
          <p:nvPr/>
        </p:nvSpPr>
        <p:spPr bwMode="auto">
          <a:xfrm>
            <a:off x="6172200" y="4191000"/>
            <a:ext cx="2971800" cy="1619250"/>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50800">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r>
              <a:rPr lang="en-US" sz="1600">
                <a:solidFill>
                  <a:srgbClr val="000000"/>
                </a:solidFill>
                <a:cs typeface="Times New Roman" pitchFamily="18" charset="0"/>
              </a:rPr>
              <a:t>“</a:t>
            </a:r>
            <a:r>
              <a:rPr lang="en-US" sz="1600">
                <a:latin typeface="Tahoma" pitchFamily="34" charset="0"/>
                <a:cs typeface="Times New Roman" pitchFamily="18" charset="0"/>
              </a:rPr>
              <a:t>higher order parallel coordinates”</a:t>
            </a:r>
            <a:endParaRPr lang="de-DE" sz="1600">
              <a:latin typeface="Tahoma" pitchFamily="34" charset="0"/>
              <a:cs typeface="Times New Roman" pitchFamily="18" charset="0"/>
            </a:endParaRPr>
          </a:p>
          <a:p>
            <a:pPr algn="l" eaLnBrk="0" hangingPunct="0"/>
            <a:r>
              <a:rPr lang="en-US" sz="1600">
                <a:latin typeface="Tahoma" pitchFamily="34" charset="0"/>
                <a:cs typeface="Times New Roman" pitchFamily="18" charset="0"/>
              </a:rPr>
              <a:t>(shows correlations between (Horsepower, Weight, Displacement), (Displacement, Horsepower, Cylinders).</a:t>
            </a:r>
            <a:r>
              <a:rPr lang="en-GB">
                <a:solidFill>
                  <a:srgbClr val="000000"/>
                </a:solidFill>
                <a:cs typeface="Times New Roman" pitchFamily="18" charset="0"/>
              </a:rPr>
              <a:t> </a:t>
            </a:r>
            <a:endParaRPr lang="de-DE">
              <a:solidFill>
                <a:srgbClr val="000000"/>
              </a:solidFill>
              <a:cs typeface="Times New Roman" pitchFamily="18" charset="0"/>
            </a:endParaRPr>
          </a:p>
        </p:txBody>
      </p:sp>
      <p:sp>
        <p:nvSpPr>
          <p:cNvPr id="424980" name="Rectangle 20"/>
          <p:cNvSpPr>
            <a:spLocks noGrp="1" noChangeArrowheads="1"/>
          </p:cNvSpPr>
          <p:nvPr>
            <p:ph type="title"/>
          </p:nvPr>
        </p:nvSpPr>
        <p:spPr/>
        <p:txBody>
          <a:bodyPr/>
          <a:lstStyle/>
          <a:p>
            <a:r>
              <a:rPr lang="de-DE" dirty="0" err="1" smtClean="0"/>
              <a:t>Visualization</a:t>
            </a:r>
            <a:r>
              <a:rPr lang="de-DE" dirty="0" smtClean="0"/>
              <a:t> </a:t>
            </a:r>
            <a:r>
              <a:rPr lang="de-DE" dirty="0" err="1" smtClean="0"/>
              <a:t>of</a:t>
            </a:r>
            <a:r>
              <a:rPr lang="de-DE" dirty="0" smtClean="0"/>
              <a:t> Multiparameter Data</a:t>
            </a:r>
            <a:endParaRPr lang="de-DE" dirty="0"/>
          </a:p>
        </p:txBody>
      </p:sp>
      <p:sp>
        <p:nvSpPr>
          <p:cNvPr id="424981" name="Rectangle 21"/>
          <p:cNvSpPr>
            <a:spLocks noGrp="1" noChangeArrowheads="1"/>
          </p:cNvSpPr>
          <p:nvPr>
            <p:ph idx="1"/>
          </p:nvPr>
        </p:nvSpPr>
        <p:spPr/>
        <p:txBody>
          <a:bodyPr/>
          <a:lstStyle/>
          <a:p>
            <a:r>
              <a:rPr lang="en-US" b="1"/>
              <a:t>Higher order parallel coordinates (Theisel 01)</a:t>
            </a:r>
            <a:endParaRPr lang="de-DE" b="1"/>
          </a:p>
          <a:p>
            <a:pPr lvl="1"/>
            <a:r>
              <a:rPr lang="en-US"/>
              <a:t>Place additional coordinate axes between the “main” axes, use free-form-curves instead of straight line segments.</a:t>
            </a:r>
            <a:endParaRPr lang="de-DE"/>
          </a:p>
          <a:p>
            <a:pPr lvl="1"/>
            <a:r>
              <a:rPr lang="en-US"/>
              <a:t>Example: car data set: 6 dimensions, 38 objects.</a:t>
            </a:r>
            <a:endParaRPr lang="de-DE"/>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6002" name="Text Box 18"/>
          <p:cNvSpPr txBox="1">
            <a:spLocks noChangeArrowheads="1"/>
          </p:cNvSpPr>
          <p:nvPr/>
        </p:nvSpPr>
        <p:spPr bwMode="auto">
          <a:xfrm>
            <a:off x="5334000" y="4495800"/>
            <a:ext cx="3505200" cy="1006475"/>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50800">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r>
              <a:rPr lang="en-US">
                <a:latin typeface="Tahoma" pitchFamily="34" charset="0"/>
                <a:cs typeface="Times New Roman" pitchFamily="18" charset="0"/>
              </a:rPr>
              <a:t>Properties of a company </a:t>
            </a:r>
          </a:p>
          <a:p>
            <a:pPr algn="l" eaLnBrk="0" hangingPunct="0"/>
            <a:r>
              <a:rPr lang="en-US">
                <a:latin typeface="Tahoma" pitchFamily="34" charset="0"/>
                <a:cs typeface="Times New Roman" pitchFamily="18" charset="0"/>
              </a:rPr>
              <a:t>using star shaped coordinates (Kiviatgraph)</a:t>
            </a:r>
            <a:r>
              <a:rPr lang="en-GB">
                <a:latin typeface="Tahoma" pitchFamily="34" charset="0"/>
                <a:cs typeface="Times New Roman" pitchFamily="18" charset="0"/>
              </a:rPr>
              <a:t> </a:t>
            </a:r>
            <a:endParaRPr lang="de-DE">
              <a:latin typeface="Tahoma" pitchFamily="34" charset="0"/>
              <a:cs typeface="Times New Roman" pitchFamily="18" charset="0"/>
            </a:endParaRPr>
          </a:p>
        </p:txBody>
      </p:sp>
      <p:pic>
        <p:nvPicPr>
          <p:cNvPr id="426003" name="Picture 1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890713"/>
            <a:ext cx="4800600" cy="4237037"/>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50800">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26006" name="Rectangle 22"/>
          <p:cNvSpPr>
            <a:spLocks noGrp="1" noChangeArrowheads="1"/>
          </p:cNvSpPr>
          <p:nvPr>
            <p:ph type="title"/>
          </p:nvPr>
        </p:nvSpPr>
        <p:spPr/>
        <p:txBody>
          <a:bodyPr/>
          <a:lstStyle/>
          <a:p>
            <a:r>
              <a:rPr lang="de-DE" dirty="0" err="1" smtClean="0"/>
              <a:t>Visualization</a:t>
            </a:r>
            <a:r>
              <a:rPr lang="de-DE" dirty="0" smtClean="0"/>
              <a:t> </a:t>
            </a:r>
            <a:r>
              <a:rPr lang="de-DE" dirty="0" err="1" smtClean="0"/>
              <a:t>of</a:t>
            </a:r>
            <a:r>
              <a:rPr lang="de-DE" dirty="0" smtClean="0"/>
              <a:t> Multiparameter Data</a:t>
            </a:r>
            <a:endParaRPr lang="de-DE" dirty="0"/>
          </a:p>
        </p:txBody>
      </p:sp>
      <p:sp>
        <p:nvSpPr>
          <p:cNvPr id="426007" name="Rectangle 23"/>
          <p:cNvSpPr>
            <a:spLocks noGrp="1" noChangeArrowheads="1"/>
          </p:cNvSpPr>
          <p:nvPr>
            <p:ph idx="1"/>
          </p:nvPr>
        </p:nvSpPr>
        <p:spPr/>
        <p:txBody>
          <a:bodyPr/>
          <a:lstStyle/>
          <a:p>
            <a:r>
              <a:rPr lang="en-US" b="1"/>
              <a:t>Star shaped coordinates:</a:t>
            </a:r>
            <a:r>
              <a:rPr lang="en-US"/>
              <a:t> </a:t>
            </a:r>
          </a:p>
          <a:p>
            <a:pPr lvl="1"/>
            <a:r>
              <a:rPr lang="en-US"/>
              <a:t>similar to parallel coordinates but star shaped configuration of coordinate axes</a:t>
            </a:r>
            <a:endParaRPr lang="de-DE"/>
          </a:p>
        </p:txBody>
      </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7027" name="Picture 1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2286000"/>
            <a:ext cx="3114675" cy="3276600"/>
          </a:xfrm>
          <a:prstGeom prst="rect">
            <a:avLst/>
          </a:prstGeom>
          <a:noFill/>
          <a:extLst>
            <a:ext uri="{909E8E84-426E-40DD-AFC4-6F175D3DCCD1}">
              <a14:hiddenFill xmlns:a14="http://schemas.microsoft.com/office/drawing/2010/main">
                <a:solidFill>
                  <a:srgbClr val="FFFFFF"/>
                </a:solidFill>
              </a14:hiddenFill>
            </a:ext>
          </a:extLst>
        </p:spPr>
      </p:pic>
      <p:pic>
        <p:nvPicPr>
          <p:cNvPr id="427029" name="Picture 2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62600" y="2362200"/>
            <a:ext cx="2819400" cy="3048000"/>
          </a:xfrm>
          <a:prstGeom prst="rect">
            <a:avLst/>
          </a:prstGeom>
          <a:noFill/>
          <a:extLst>
            <a:ext uri="{909E8E84-426E-40DD-AFC4-6F175D3DCCD1}">
              <a14:hiddenFill xmlns:a14="http://schemas.microsoft.com/office/drawing/2010/main">
                <a:solidFill>
                  <a:srgbClr val="FFFFFF"/>
                </a:solidFill>
              </a14:hiddenFill>
            </a:ext>
          </a:extLst>
        </p:spPr>
      </p:pic>
      <p:sp>
        <p:nvSpPr>
          <p:cNvPr id="427031" name="Rectangle 23"/>
          <p:cNvSpPr>
            <a:spLocks noGrp="1" noChangeArrowheads="1"/>
          </p:cNvSpPr>
          <p:nvPr>
            <p:ph type="title"/>
          </p:nvPr>
        </p:nvSpPr>
        <p:spPr/>
        <p:txBody>
          <a:bodyPr/>
          <a:lstStyle/>
          <a:p>
            <a:r>
              <a:rPr lang="de-DE" dirty="0" err="1" smtClean="0"/>
              <a:t>Visualization</a:t>
            </a:r>
            <a:r>
              <a:rPr lang="de-DE" dirty="0" smtClean="0"/>
              <a:t> </a:t>
            </a:r>
            <a:r>
              <a:rPr lang="de-DE" dirty="0" err="1" smtClean="0"/>
              <a:t>of</a:t>
            </a:r>
            <a:r>
              <a:rPr lang="de-DE" dirty="0" smtClean="0"/>
              <a:t> Multiparameter Data</a:t>
            </a:r>
            <a:endParaRPr lang="de-DE" dirty="0"/>
          </a:p>
        </p:txBody>
      </p:sp>
      <p:sp>
        <p:nvSpPr>
          <p:cNvPr id="427030" name="Rectangle 22"/>
          <p:cNvSpPr>
            <a:spLocks noGrp="1" noChangeArrowheads="1"/>
          </p:cNvSpPr>
          <p:nvPr>
            <p:ph idx="1"/>
          </p:nvPr>
        </p:nvSpPr>
        <p:spPr>
          <a:xfrm>
            <a:off x="250825" y="549275"/>
            <a:ext cx="8642350" cy="858838"/>
          </a:xfrm>
        </p:spPr>
        <p:txBody>
          <a:bodyPr/>
          <a:lstStyle/>
          <a:p>
            <a:r>
              <a:rPr lang="en-US" b="1"/>
              <a:t>Example for star shaped coordinates</a:t>
            </a:r>
            <a:endParaRPr lang="de-DE" b="1"/>
          </a:p>
        </p:txBody>
      </p: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8053" name="Rectangle 21"/>
          <p:cNvSpPr>
            <a:spLocks noGrp="1" noChangeArrowheads="1"/>
          </p:cNvSpPr>
          <p:nvPr>
            <p:ph type="title"/>
          </p:nvPr>
        </p:nvSpPr>
        <p:spPr/>
        <p:txBody>
          <a:bodyPr/>
          <a:lstStyle/>
          <a:p>
            <a:r>
              <a:rPr lang="de-DE" dirty="0" err="1" smtClean="0"/>
              <a:t>Visualization</a:t>
            </a:r>
            <a:r>
              <a:rPr lang="de-DE" dirty="0" smtClean="0"/>
              <a:t> </a:t>
            </a:r>
            <a:r>
              <a:rPr lang="de-DE" dirty="0" err="1" smtClean="0"/>
              <a:t>of</a:t>
            </a:r>
            <a:r>
              <a:rPr lang="de-DE" dirty="0" smtClean="0"/>
              <a:t> Multiparameter Data</a:t>
            </a:r>
            <a:endParaRPr lang="de-DE" dirty="0"/>
          </a:p>
        </p:txBody>
      </p:sp>
      <p:sp>
        <p:nvSpPr>
          <p:cNvPr id="428052" name="Rectangle 20"/>
          <p:cNvSpPr>
            <a:spLocks noGrp="1" noChangeArrowheads="1"/>
          </p:cNvSpPr>
          <p:nvPr>
            <p:ph idx="1"/>
          </p:nvPr>
        </p:nvSpPr>
        <p:spPr/>
        <p:txBody>
          <a:bodyPr/>
          <a:lstStyle/>
          <a:p>
            <a:pPr>
              <a:lnSpc>
                <a:spcPct val="125000"/>
              </a:lnSpc>
            </a:pPr>
            <a:r>
              <a:rPr lang="en-US" b="1"/>
              <a:t>Assessment of Parallel Coordinates and derived methods</a:t>
            </a:r>
            <a:r>
              <a:rPr lang="en-US"/>
              <a:t>:</a:t>
            </a:r>
            <a:endParaRPr lang="de-DE"/>
          </a:p>
          <a:p>
            <a:pPr lvl="1">
              <a:lnSpc>
                <a:spcPct val="125000"/>
              </a:lnSpc>
            </a:pPr>
            <a:r>
              <a:rPr lang="en-US" b="1"/>
              <a:t>good:</a:t>
            </a:r>
            <a:r>
              <a:rPr lang="en-US"/>
              <a:t>	</a:t>
            </a:r>
            <a:endParaRPr lang="de-DE"/>
          </a:p>
          <a:p>
            <a:pPr lvl="2">
              <a:lnSpc>
                <a:spcPct val="125000"/>
              </a:lnSpc>
            </a:pPr>
            <a:r>
              <a:rPr lang="en-US" sz="2000"/>
              <a:t>lossless maps possible;</a:t>
            </a:r>
            <a:endParaRPr lang="de-DE" sz="2000"/>
          </a:p>
          <a:p>
            <a:pPr lvl="2">
              <a:lnSpc>
                <a:spcPct val="125000"/>
              </a:lnSpc>
            </a:pPr>
            <a:r>
              <a:rPr lang="en-US" sz="2000"/>
              <a:t>both qualitative and quantitative statements possible;</a:t>
            </a:r>
            <a:endParaRPr lang="de-DE" sz="2000"/>
          </a:p>
          <a:p>
            <a:pPr lvl="2">
              <a:lnSpc>
                <a:spcPct val="125000"/>
              </a:lnSpc>
            </a:pPr>
            <a:r>
              <a:rPr lang="en-US" sz="2000"/>
              <a:t>correlation between two dimensions well recognizable.</a:t>
            </a:r>
            <a:endParaRPr lang="de-DE" sz="2000"/>
          </a:p>
          <a:p>
            <a:pPr lvl="1">
              <a:lnSpc>
                <a:spcPct val="125000"/>
              </a:lnSpc>
              <a:buFont typeface="Wingdings" pitchFamily="2" charset="2"/>
              <a:buNone/>
            </a:pPr>
            <a:r>
              <a:rPr lang="en-US"/>
              <a:t> </a:t>
            </a:r>
            <a:endParaRPr lang="de-DE"/>
          </a:p>
          <a:p>
            <a:pPr lvl="1">
              <a:lnSpc>
                <a:spcPct val="125000"/>
              </a:lnSpc>
            </a:pPr>
            <a:r>
              <a:rPr lang="en-US" b="1"/>
              <a:t>bad:	</a:t>
            </a:r>
            <a:endParaRPr lang="de-DE" b="1"/>
          </a:p>
          <a:p>
            <a:pPr lvl="2">
              <a:lnSpc>
                <a:spcPct val="125000"/>
              </a:lnSpc>
            </a:pPr>
            <a:r>
              <a:rPr lang="en-US" sz="2000"/>
              <a:t>hard to trace particular line segments for large data sets (especially for parallel and star shaped coordinates) </a:t>
            </a:r>
            <a:endParaRPr lang="de-DE" sz="2000"/>
          </a:p>
          <a:p>
            <a:pPr lvl="2">
              <a:lnSpc>
                <a:spcPct val="125000"/>
              </a:lnSpc>
            </a:pPr>
            <a:r>
              <a:rPr lang="en-US" sz="2000"/>
              <a:t>correlations between more than two dimensions are difficult to see</a:t>
            </a:r>
            <a:endParaRPr lang="de-DE" sz="2000"/>
          </a:p>
        </p:txBody>
      </p: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9077" name="Rectangle 21"/>
          <p:cNvSpPr>
            <a:spLocks noGrp="1" noChangeArrowheads="1"/>
          </p:cNvSpPr>
          <p:nvPr>
            <p:ph type="title"/>
          </p:nvPr>
        </p:nvSpPr>
        <p:spPr/>
        <p:txBody>
          <a:bodyPr/>
          <a:lstStyle/>
          <a:p>
            <a:r>
              <a:rPr lang="de-DE" dirty="0" err="1" smtClean="0"/>
              <a:t>Visualization</a:t>
            </a:r>
            <a:r>
              <a:rPr lang="de-DE" dirty="0" smtClean="0"/>
              <a:t> </a:t>
            </a:r>
            <a:r>
              <a:rPr lang="de-DE" dirty="0" err="1" smtClean="0"/>
              <a:t>of</a:t>
            </a:r>
            <a:r>
              <a:rPr lang="de-DE" dirty="0" smtClean="0"/>
              <a:t> Multiparameter Data</a:t>
            </a:r>
            <a:endParaRPr lang="de-DE" dirty="0"/>
          </a:p>
        </p:txBody>
      </p:sp>
      <p:sp>
        <p:nvSpPr>
          <p:cNvPr id="429076" name="Rectangle 20"/>
          <p:cNvSpPr>
            <a:spLocks noGrp="1" noChangeArrowheads="1"/>
          </p:cNvSpPr>
          <p:nvPr>
            <p:ph idx="1"/>
          </p:nvPr>
        </p:nvSpPr>
        <p:spPr/>
        <p:txBody>
          <a:bodyPr/>
          <a:lstStyle/>
          <a:p>
            <a:pPr>
              <a:lnSpc>
                <a:spcPct val="125000"/>
              </a:lnSpc>
            </a:pPr>
            <a:r>
              <a:rPr lang="en-US" sz="2000" b="1"/>
              <a:t>Icon based techniques</a:t>
            </a:r>
          </a:p>
          <a:p>
            <a:pPr lvl="1">
              <a:lnSpc>
                <a:spcPct val="125000"/>
              </a:lnSpc>
            </a:pPr>
            <a:r>
              <a:rPr lang="en-US" sz="1800" b="1"/>
              <a:t>idea</a:t>
            </a:r>
            <a:r>
              <a:rPr lang="en-US" sz="1800"/>
              <a:t>: visualization of data values as properties of icons / glyphs.</a:t>
            </a:r>
            <a:br>
              <a:rPr lang="en-US" sz="1800"/>
            </a:br>
            <a:r>
              <a:rPr lang="en-US" sz="1800">
                <a:sym typeface="Wingdings" pitchFamily="2" charset="2"/>
              </a:rPr>
              <a:t> </a:t>
            </a:r>
            <a:r>
              <a:rPr lang="en-US" sz="1800"/>
              <a:t>One icon represents the values of one observation case. </a:t>
            </a:r>
            <a:endParaRPr lang="de-DE" sz="1800"/>
          </a:p>
          <a:p>
            <a:pPr lvl="1">
              <a:lnSpc>
                <a:spcPct val="125000"/>
              </a:lnSpc>
              <a:buFont typeface="Wingdings" pitchFamily="2" charset="2"/>
              <a:buNone/>
            </a:pPr>
            <a:endParaRPr lang="de-DE" sz="1800"/>
          </a:p>
          <a:p>
            <a:pPr lvl="1">
              <a:lnSpc>
                <a:spcPct val="125000"/>
              </a:lnSpc>
            </a:pPr>
            <a:r>
              <a:rPr lang="en-US" sz="1800"/>
              <a:t>There is no unique distinction between the names „icon“ and „glyph“ in the literature. In most cases they have the same meaning. </a:t>
            </a:r>
            <a:endParaRPr lang="de-DE" sz="1800"/>
          </a:p>
          <a:p>
            <a:pPr lvl="1">
              <a:lnSpc>
                <a:spcPct val="125000"/>
              </a:lnSpc>
              <a:buFont typeface="Wingdings" pitchFamily="2" charset="2"/>
              <a:buNone/>
            </a:pPr>
            <a:endParaRPr lang="de-DE" sz="1800" b="1"/>
          </a:p>
          <a:p>
            <a:pPr>
              <a:lnSpc>
                <a:spcPct val="125000"/>
              </a:lnSpc>
            </a:pPr>
            <a:r>
              <a:rPr lang="en-US" sz="2000" b="1"/>
              <a:t>Glyphs/icons are geometric objects with the following properties</a:t>
            </a:r>
            <a:r>
              <a:rPr lang="en-US" sz="2000"/>
              <a:t>:</a:t>
            </a:r>
            <a:endParaRPr lang="de-DE" sz="2000"/>
          </a:p>
          <a:p>
            <a:pPr lvl="1">
              <a:lnSpc>
                <a:spcPct val="125000"/>
              </a:lnSpc>
            </a:pPr>
            <a:r>
              <a:rPr lang="en-US" sz="1800"/>
              <a:t>can be located at exact positions; these positions give spatial information. </a:t>
            </a:r>
            <a:endParaRPr lang="de-DE" sz="1800"/>
          </a:p>
          <a:p>
            <a:pPr lvl="1">
              <a:lnSpc>
                <a:spcPct val="125000"/>
              </a:lnSpc>
            </a:pPr>
            <a:r>
              <a:rPr lang="en-US" sz="1800"/>
              <a:t>encode values of physical variables:</a:t>
            </a:r>
            <a:endParaRPr lang="de-DE" sz="1800"/>
          </a:p>
          <a:p>
            <a:pPr lvl="2">
              <a:lnSpc>
                <a:spcPct val="125000"/>
              </a:lnSpc>
            </a:pPr>
            <a:r>
              <a:rPr lang="en-US" sz="1600"/>
              <a:t>in geometric characteristics like angle, length or shape,</a:t>
            </a:r>
            <a:endParaRPr lang="de-DE" sz="1600"/>
          </a:p>
          <a:p>
            <a:pPr lvl="2">
              <a:lnSpc>
                <a:spcPct val="125000"/>
              </a:lnSpc>
            </a:pPr>
            <a:r>
              <a:rPr lang="en-US" sz="1600"/>
              <a:t>in attributes of the representation like color or transparency.</a:t>
            </a:r>
            <a:endParaRPr lang="de-DE" sz="1600"/>
          </a:p>
        </p:txBody>
      </p:sp>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00" name="Picture 2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0" y="2057400"/>
            <a:ext cx="1524000" cy="1562100"/>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50800">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30102" name="Rectangle 22"/>
          <p:cNvSpPr>
            <a:spLocks noGrp="1" noChangeArrowheads="1"/>
          </p:cNvSpPr>
          <p:nvPr>
            <p:ph type="title"/>
          </p:nvPr>
        </p:nvSpPr>
        <p:spPr/>
        <p:txBody>
          <a:bodyPr/>
          <a:lstStyle/>
          <a:p>
            <a:r>
              <a:rPr lang="de-DE" dirty="0" err="1" smtClean="0"/>
              <a:t>Visualization</a:t>
            </a:r>
            <a:r>
              <a:rPr lang="de-DE" dirty="0" smtClean="0"/>
              <a:t> </a:t>
            </a:r>
            <a:r>
              <a:rPr lang="de-DE" dirty="0" err="1" smtClean="0"/>
              <a:t>of</a:t>
            </a:r>
            <a:r>
              <a:rPr lang="de-DE" dirty="0" smtClean="0"/>
              <a:t> Multiparameter Data</a:t>
            </a:r>
            <a:endParaRPr lang="de-DE" dirty="0"/>
          </a:p>
        </p:txBody>
      </p:sp>
      <p:sp>
        <p:nvSpPr>
          <p:cNvPr id="430101" name="Rectangle 21"/>
          <p:cNvSpPr>
            <a:spLocks noGrp="1" noChangeArrowheads="1"/>
          </p:cNvSpPr>
          <p:nvPr>
            <p:ph idx="1"/>
          </p:nvPr>
        </p:nvSpPr>
        <p:spPr>
          <a:xfrm>
            <a:off x="325438" y="549275"/>
            <a:ext cx="8567737" cy="5759450"/>
          </a:xfrm>
        </p:spPr>
        <p:txBody>
          <a:bodyPr/>
          <a:lstStyle/>
          <a:p>
            <a:pPr>
              <a:lnSpc>
                <a:spcPct val="150000"/>
              </a:lnSpc>
            </a:pPr>
            <a:r>
              <a:rPr lang="en-US" sz="2000">
                <a:solidFill>
                  <a:srgbClr val="000000"/>
                </a:solidFill>
              </a:rPr>
              <a:t>Icons are used for encoding more than 3 parameters.</a:t>
            </a:r>
            <a:endParaRPr lang="de-DE" sz="2000">
              <a:solidFill>
                <a:srgbClr val="000000"/>
              </a:solidFill>
            </a:endParaRPr>
          </a:p>
          <a:p>
            <a:pPr>
              <a:lnSpc>
                <a:spcPct val="150000"/>
              </a:lnSpc>
            </a:pPr>
            <a:r>
              <a:rPr lang="en-US" sz="2000" b="1">
                <a:solidFill>
                  <a:srgbClr val="000000"/>
                </a:solidFill>
              </a:rPr>
              <a:t>These parameters should have the following properties:</a:t>
            </a:r>
            <a:endParaRPr lang="de-DE" sz="2000" b="1">
              <a:solidFill>
                <a:srgbClr val="000000"/>
              </a:solidFill>
            </a:endParaRPr>
          </a:p>
          <a:p>
            <a:pPr lvl="1">
              <a:lnSpc>
                <a:spcPct val="150000"/>
              </a:lnSpc>
            </a:pPr>
            <a:r>
              <a:rPr lang="en-US" sz="1800">
                <a:solidFill>
                  <a:srgbClr val="000000"/>
                </a:solidFill>
              </a:rPr>
              <a:t>parameters in an icon should be easily combinable.</a:t>
            </a:r>
            <a:endParaRPr lang="de-DE" sz="1800">
              <a:solidFill>
                <a:srgbClr val="000000"/>
              </a:solidFill>
            </a:endParaRPr>
          </a:p>
          <a:p>
            <a:pPr lvl="1">
              <a:lnSpc>
                <a:spcPct val="150000"/>
              </a:lnSpc>
            </a:pPr>
            <a:r>
              <a:rPr lang="en-US" sz="1800">
                <a:solidFill>
                  <a:srgbClr val="000000"/>
                </a:solidFill>
              </a:rPr>
              <a:t>parameters should be separately perceivable.</a:t>
            </a:r>
            <a:endParaRPr lang="de-DE" sz="1800">
              <a:solidFill>
                <a:srgbClr val="000000"/>
              </a:solidFill>
            </a:endParaRPr>
          </a:p>
          <a:p>
            <a:pPr lvl="1">
              <a:lnSpc>
                <a:spcPct val="150000"/>
              </a:lnSpc>
            </a:pPr>
            <a:r>
              <a:rPr lang="en-US" sz="1800">
                <a:solidFill>
                  <a:srgbClr val="000000"/>
                </a:solidFill>
              </a:rPr>
              <a:t>icons should differ significantly if the coded parameters differ. </a:t>
            </a:r>
            <a:endParaRPr lang="de-DE" sz="1800">
              <a:solidFill>
                <a:srgbClr val="000000"/>
              </a:solidFill>
            </a:endParaRPr>
          </a:p>
          <a:p>
            <a:pPr>
              <a:lnSpc>
                <a:spcPct val="150000"/>
              </a:lnSpc>
            </a:pPr>
            <a:r>
              <a:rPr lang="en-US" sz="2000">
                <a:solidFill>
                  <a:srgbClr val="000000"/>
                </a:solidFill>
              </a:rPr>
              <a:t>The development of effective geometric codes is not trivial!</a:t>
            </a:r>
            <a:endParaRPr lang="de-DE" sz="2000">
              <a:solidFill>
                <a:srgbClr val="000000"/>
              </a:solidFill>
            </a:endParaRPr>
          </a:p>
          <a:p>
            <a:pPr>
              <a:lnSpc>
                <a:spcPct val="150000"/>
              </a:lnSpc>
            </a:pPr>
            <a:r>
              <a:rPr lang="en-US" sz="2000">
                <a:solidFill>
                  <a:srgbClr val="000000"/>
                </a:solidFill>
              </a:rPr>
              <a:t>One of the first (and most well-known) icons is the Chernoff face (Chernoff 1973).</a:t>
            </a:r>
            <a:endParaRPr lang="de-DE" sz="2000">
              <a:solidFill>
                <a:srgbClr val="000000"/>
              </a:solidFill>
            </a:endParaRPr>
          </a:p>
          <a:p>
            <a:pPr>
              <a:lnSpc>
                <a:spcPct val="150000"/>
              </a:lnSpc>
            </a:pPr>
            <a:r>
              <a:rPr lang="en-US" sz="2000">
                <a:solidFill>
                  <a:srgbClr val="000000"/>
                </a:solidFill>
              </a:rPr>
              <a:t>It codes 12 variables in the form of head, nose, mouth, eyes</a:t>
            </a:r>
            <a:endParaRPr lang="de-DE" sz="2000">
              <a:solidFill>
                <a:srgbClr val="000000"/>
              </a:solidFill>
            </a:endParaRPr>
          </a:p>
        </p:txBody>
      </p:sp>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1125" name="Picture 2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43150" y="533400"/>
            <a:ext cx="4456113" cy="5791200"/>
          </a:xfrm>
          <a:prstGeom prst="rect">
            <a:avLst/>
          </a:prstGeom>
          <a:noFill/>
          <a:extLst>
            <a:ext uri="{909E8E84-426E-40DD-AFC4-6F175D3DCCD1}">
              <a14:hiddenFill xmlns:a14="http://schemas.microsoft.com/office/drawing/2010/main">
                <a:solidFill>
                  <a:srgbClr val="FFFFFF"/>
                </a:solidFill>
              </a14:hiddenFill>
            </a:ext>
          </a:extLst>
        </p:spPr>
      </p:pic>
      <p:sp>
        <p:nvSpPr>
          <p:cNvPr id="431126" name="Rectangle 22"/>
          <p:cNvSpPr>
            <a:spLocks noGrp="1" noChangeArrowheads="1"/>
          </p:cNvSpPr>
          <p:nvPr>
            <p:ph type="title"/>
          </p:nvPr>
        </p:nvSpPr>
        <p:spPr/>
        <p:txBody>
          <a:bodyPr/>
          <a:lstStyle/>
          <a:p>
            <a:r>
              <a:rPr lang="de-DE" dirty="0" err="1" smtClean="0"/>
              <a:t>Visualization</a:t>
            </a:r>
            <a:r>
              <a:rPr lang="de-DE" dirty="0" smtClean="0"/>
              <a:t> </a:t>
            </a:r>
            <a:r>
              <a:rPr lang="de-DE" dirty="0" err="1" smtClean="0"/>
              <a:t>of</a:t>
            </a:r>
            <a:r>
              <a:rPr lang="de-DE" dirty="0" smtClean="0"/>
              <a:t> Multiparameter Data</a:t>
            </a:r>
            <a:endParaRPr lang="de-DE" dirty="0"/>
          </a:p>
        </p:txBody>
      </p:sp>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2148" name="Picture 2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2600" y="3048000"/>
            <a:ext cx="5715000" cy="2592388"/>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50800">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32150" name="Rectangle 22"/>
          <p:cNvSpPr>
            <a:spLocks noGrp="1" noChangeArrowheads="1"/>
          </p:cNvSpPr>
          <p:nvPr>
            <p:ph type="title"/>
          </p:nvPr>
        </p:nvSpPr>
        <p:spPr/>
        <p:txBody>
          <a:bodyPr/>
          <a:lstStyle/>
          <a:p>
            <a:r>
              <a:rPr lang="de-DE" dirty="0" err="1" smtClean="0"/>
              <a:t>Visualization</a:t>
            </a:r>
            <a:r>
              <a:rPr lang="de-DE" dirty="0" smtClean="0"/>
              <a:t> </a:t>
            </a:r>
            <a:r>
              <a:rPr lang="de-DE" dirty="0" err="1" smtClean="0"/>
              <a:t>of</a:t>
            </a:r>
            <a:r>
              <a:rPr lang="de-DE" dirty="0" smtClean="0"/>
              <a:t> Multiparameter Data</a:t>
            </a:r>
            <a:endParaRPr lang="de-DE" dirty="0"/>
          </a:p>
        </p:txBody>
      </p:sp>
      <p:sp>
        <p:nvSpPr>
          <p:cNvPr id="432149" name="Rectangle 21"/>
          <p:cNvSpPr>
            <a:spLocks noGrp="1" noChangeArrowheads="1"/>
          </p:cNvSpPr>
          <p:nvPr>
            <p:ph idx="1"/>
          </p:nvPr>
        </p:nvSpPr>
        <p:spPr>
          <a:xfrm>
            <a:off x="250825" y="549275"/>
            <a:ext cx="8642350" cy="2922588"/>
          </a:xfrm>
        </p:spPr>
        <p:txBody>
          <a:bodyPr/>
          <a:lstStyle/>
          <a:p>
            <a:r>
              <a:rPr lang="en-US" sz="2800" b="1">
                <a:solidFill>
                  <a:srgbClr val="000000"/>
                </a:solidFill>
              </a:rPr>
              <a:t>Further examples</a:t>
            </a:r>
          </a:p>
          <a:p>
            <a:pPr lvl="1"/>
            <a:r>
              <a:rPr lang="en-US" sz="2400">
                <a:solidFill>
                  <a:srgbClr val="000000"/>
                </a:solidFill>
              </a:rPr>
              <a:t>data jacks (Cox, Ellson, Olano)</a:t>
            </a:r>
            <a:endParaRPr lang="de-DE" sz="2400">
              <a:solidFill>
                <a:srgbClr val="000000"/>
              </a:solidFill>
            </a:endParaRPr>
          </a:p>
          <a:p>
            <a:pPr lvl="1"/>
            <a:r>
              <a:rPr lang="en-US" sz="2400">
                <a:solidFill>
                  <a:srgbClr val="000000"/>
                </a:solidFill>
              </a:rPr>
              <a:t>3-dimensional figures consisting of 4 elements</a:t>
            </a:r>
          </a:p>
          <a:p>
            <a:pPr lvl="1"/>
            <a:r>
              <a:rPr lang="en-US" sz="2400">
                <a:solidFill>
                  <a:srgbClr val="000000"/>
                </a:solidFill>
              </a:rPr>
              <a:t>data values are coded in color and length of these elements.</a:t>
            </a:r>
            <a:r>
              <a:rPr lang="en-US" sz="2400" b="1">
                <a:solidFill>
                  <a:srgbClr val="000000"/>
                </a:solidFill>
              </a:rPr>
              <a:t>  </a:t>
            </a:r>
            <a:endParaRPr lang="de-DE" sz="240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597" name="Rectangle 13"/>
          <p:cNvSpPr>
            <a:spLocks noGrp="1" noChangeArrowheads="1"/>
          </p:cNvSpPr>
          <p:nvPr>
            <p:ph type="title"/>
          </p:nvPr>
        </p:nvSpPr>
        <p:spPr/>
        <p:txBody>
          <a:bodyPr/>
          <a:lstStyle/>
          <a:p>
            <a:r>
              <a:rPr lang="de-DE" altLang="en-US"/>
              <a:t>The Visualization Pipeline</a:t>
            </a:r>
          </a:p>
        </p:txBody>
      </p:sp>
      <p:sp>
        <p:nvSpPr>
          <p:cNvPr id="323598" name="Rectangle 14"/>
          <p:cNvSpPr>
            <a:spLocks noGrp="1" noChangeArrowheads="1"/>
          </p:cNvSpPr>
          <p:nvPr>
            <p:ph idx="1"/>
          </p:nvPr>
        </p:nvSpPr>
        <p:spPr/>
        <p:txBody>
          <a:bodyPr/>
          <a:lstStyle/>
          <a:p>
            <a:r>
              <a:rPr lang="en-US" altLang="en-US" b="1"/>
              <a:t>To find good mappings, theories, algorithms and guidelines from different disciplines are used:</a:t>
            </a:r>
            <a:r>
              <a:rPr lang="de-DE" altLang="en-US"/>
              <a:t/>
            </a:r>
            <a:br>
              <a:rPr lang="de-DE" altLang="en-US"/>
            </a:br>
            <a:endParaRPr lang="de-DE" altLang="en-US"/>
          </a:p>
          <a:p>
            <a:pPr lvl="1"/>
            <a:r>
              <a:rPr lang="en-US" altLang="en-US"/>
              <a:t>computer graphics</a:t>
            </a:r>
          </a:p>
          <a:p>
            <a:pPr lvl="1"/>
            <a:r>
              <a:rPr lang="en-US" altLang="en-US"/>
              <a:t>computer vision</a:t>
            </a:r>
            <a:endParaRPr lang="de-DE" altLang="en-US"/>
          </a:p>
          <a:p>
            <a:pPr lvl="1"/>
            <a:r>
              <a:rPr lang="en-US" altLang="en-US"/>
              <a:t>perception theory</a:t>
            </a:r>
            <a:endParaRPr lang="de-DE" altLang="en-US"/>
          </a:p>
          <a:p>
            <a:pPr lvl="1"/>
            <a:r>
              <a:rPr lang="en-US" altLang="en-US"/>
              <a:t>user interface design</a:t>
            </a:r>
            <a:endParaRPr lang="de-DE" altLang="en-US"/>
          </a:p>
          <a:p>
            <a:pPr lvl="1"/>
            <a:r>
              <a:rPr lang="en-US" altLang="en-US"/>
              <a:t>information processing</a:t>
            </a:r>
          </a:p>
          <a:p>
            <a:pPr lvl="1"/>
            <a:r>
              <a:rPr lang="en-US" altLang="en-US"/>
              <a:t>psychology</a:t>
            </a:r>
            <a:endParaRPr lang="de-DE" altLang="en-US"/>
          </a:p>
          <a:p>
            <a:pPr lvl="1"/>
            <a:r>
              <a:rPr lang="en-US" altLang="en-US"/>
              <a:t>arts</a:t>
            </a:r>
            <a:r>
              <a:rPr lang="de-DE" altLang="en-US"/>
              <a:t/>
            </a:r>
            <a:br>
              <a:rPr lang="de-DE" altLang="en-US"/>
            </a:br>
            <a:endParaRPr lang="de-DE" altLang="en-US"/>
          </a:p>
        </p:txBody>
      </p:sp>
      <p:sp>
        <p:nvSpPr>
          <p:cNvPr id="323588" name="Text Box 4"/>
          <p:cNvSpPr txBox="1">
            <a:spLocks noChangeArrowheads="1"/>
          </p:cNvSpPr>
          <p:nvPr/>
        </p:nvSpPr>
        <p:spPr bwMode="auto">
          <a:xfrm>
            <a:off x="3082925" y="5867400"/>
            <a:ext cx="933450" cy="379413"/>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filtering</a:t>
            </a:r>
            <a:endParaRPr lang="de-DE" altLang="en-US"/>
          </a:p>
        </p:txBody>
      </p:sp>
      <p:sp>
        <p:nvSpPr>
          <p:cNvPr id="323589" name="Text Box 5"/>
          <p:cNvSpPr txBox="1">
            <a:spLocks noChangeArrowheads="1"/>
          </p:cNvSpPr>
          <p:nvPr/>
        </p:nvSpPr>
        <p:spPr bwMode="auto">
          <a:xfrm>
            <a:off x="4495800" y="5867400"/>
            <a:ext cx="1073150" cy="379413"/>
          </a:xfrm>
          <a:prstGeom prst="rect">
            <a:avLst/>
          </a:prstGeom>
          <a:solidFill>
            <a:schemeClr val="accent2"/>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mapping</a:t>
            </a:r>
            <a:endParaRPr lang="de-DE" altLang="en-US"/>
          </a:p>
        </p:txBody>
      </p:sp>
      <p:sp>
        <p:nvSpPr>
          <p:cNvPr id="323590" name="Text Box 6"/>
          <p:cNvSpPr txBox="1">
            <a:spLocks noChangeArrowheads="1"/>
          </p:cNvSpPr>
          <p:nvPr/>
        </p:nvSpPr>
        <p:spPr bwMode="auto">
          <a:xfrm>
            <a:off x="6048375" y="5867400"/>
            <a:ext cx="1162050" cy="379413"/>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rendering</a:t>
            </a:r>
            <a:endParaRPr lang="de-DE" altLang="en-US"/>
          </a:p>
        </p:txBody>
      </p:sp>
      <p:cxnSp>
        <p:nvCxnSpPr>
          <p:cNvPr id="323591" name="AutoShape 7"/>
          <p:cNvCxnSpPr>
            <a:cxnSpLocks noChangeShapeType="1"/>
            <a:stCxn id="323588" idx="3"/>
            <a:endCxn id="323589" idx="1"/>
          </p:cNvCxnSpPr>
          <p:nvPr/>
        </p:nvCxnSpPr>
        <p:spPr bwMode="auto">
          <a:xfrm>
            <a:off x="4016375" y="6057900"/>
            <a:ext cx="479425" cy="0"/>
          </a:xfrm>
          <a:prstGeom prst="straightConnector1">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3592" name="AutoShape 8"/>
          <p:cNvCxnSpPr>
            <a:cxnSpLocks noChangeShapeType="1"/>
            <a:stCxn id="323589" idx="3"/>
            <a:endCxn id="323590" idx="1"/>
          </p:cNvCxnSpPr>
          <p:nvPr/>
        </p:nvCxnSpPr>
        <p:spPr bwMode="auto">
          <a:xfrm>
            <a:off x="5568950" y="6057900"/>
            <a:ext cx="479425" cy="0"/>
          </a:xfrm>
          <a:prstGeom prst="straightConnector1">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23593" name="Text Box 9"/>
          <p:cNvSpPr txBox="1">
            <a:spLocks noChangeArrowheads="1"/>
          </p:cNvSpPr>
          <p:nvPr/>
        </p:nvSpPr>
        <p:spPr bwMode="auto">
          <a:xfrm>
            <a:off x="1974850" y="5880100"/>
            <a:ext cx="6286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data</a:t>
            </a:r>
            <a:endParaRPr lang="de-DE" altLang="en-US"/>
          </a:p>
        </p:txBody>
      </p:sp>
      <p:sp>
        <p:nvSpPr>
          <p:cNvPr id="323594" name="Text Box 10"/>
          <p:cNvSpPr txBox="1">
            <a:spLocks noChangeArrowheads="1"/>
          </p:cNvSpPr>
          <p:nvPr/>
        </p:nvSpPr>
        <p:spPr bwMode="auto">
          <a:xfrm>
            <a:off x="7689850" y="5880100"/>
            <a:ext cx="806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image</a:t>
            </a:r>
            <a:endParaRPr lang="de-DE" altLang="en-US"/>
          </a:p>
        </p:txBody>
      </p:sp>
      <p:cxnSp>
        <p:nvCxnSpPr>
          <p:cNvPr id="323595" name="AutoShape 11"/>
          <p:cNvCxnSpPr>
            <a:cxnSpLocks noChangeShapeType="1"/>
            <a:stCxn id="323593" idx="3"/>
            <a:endCxn id="323588" idx="1"/>
          </p:cNvCxnSpPr>
          <p:nvPr/>
        </p:nvCxnSpPr>
        <p:spPr bwMode="auto">
          <a:xfrm flipV="1">
            <a:off x="2603500" y="6057900"/>
            <a:ext cx="479425" cy="6350"/>
          </a:xfrm>
          <a:prstGeom prst="straightConnector1">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3596" name="AutoShape 12"/>
          <p:cNvCxnSpPr>
            <a:cxnSpLocks noChangeShapeType="1"/>
            <a:stCxn id="323590" idx="3"/>
            <a:endCxn id="323594" idx="1"/>
          </p:cNvCxnSpPr>
          <p:nvPr/>
        </p:nvCxnSpPr>
        <p:spPr bwMode="auto">
          <a:xfrm>
            <a:off x="7210425" y="6057900"/>
            <a:ext cx="479425" cy="6350"/>
          </a:xfrm>
          <a:prstGeom prst="straightConnector1">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1664641170"/>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3172" name="Picture 2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7400" y="3213100"/>
            <a:ext cx="6096000" cy="3035300"/>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50800">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33175" name="Rectangle 23"/>
          <p:cNvSpPr>
            <a:spLocks noGrp="1" noChangeArrowheads="1"/>
          </p:cNvSpPr>
          <p:nvPr>
            <p:ph type="title"/>
          </p:nvPr>
        </p:nvSpPr>
        <p:spPr/>
        <p:txBody>
          <a:bodyPr/>
          <a:lstStyle/>
          <a:p>
            <a:r>
              <a:rPr lang="de-DE" dirty="0" err="1" smtClean="0"/>
              <a:t>Visualization</a:t>
            </a:r>
            <a:r>
              <a:rPr lang="de-DE" dirty="0" smtClean="0"/>
              <a:t> </a:t>
            </a:r>
            <a:r>
              <a:rPr lang="de-DE" dirty="0" err="1" smtClean="0"/>
              <a:t>of</a:t>
            </a:r>
            <a:r>
              <a:rPr lang="de-DE" dirty="0" smtClean="0"/>
              <a:t> Multiparameter Data</a:t>
            </a:r>
            <a:endParaRPr lang="de-DE" dirty="0"/>
          </a:p>
        </p:txBody>
      </p:sp>
      <p:sp>
        <p:nvSpPr>
          <p:cNvPr id="433176" name="Rectangle 24"/>
          <p:cNvSpPr>
            <a:spLocks noGrp="1" noChangeArrowheads="1"/>
          </p:cNvSpPr>
          <p:nvPr>
            <p:ph idx="1"/>
          </p:nvPr>
        </p:nvSpPr>
        <p:spPr/>
        <p:txBody>
          <a:bodyPr/>
          <a:lstStyle/>
          <a:p>
            <a:r>
              <a:rPr lang="en-US" b="1"/>
              <a:t>Further examples</a:t>
            </a:r>
            <a:endParaRPr lang="de-DE" b="1"/>
          </a:p>
          <a:p>
            <a:pPr lvl="1"/>
            <a:r>
              <a:rPr lang="en-US" i="1"/>
              <a:t>m</a:t>
            </a:r>
            <a:r>
              <a:rPr lang="en-US"/>
              <a:t>-arm-glyph, stick figures (Pickett, 1970; Pickett &amp; Grinstein, 1988)</a:t>
            </a:r>
          </a:p>
          <a:p>
            <a:pPr lvl="1"/>
            <a:r>
              <a:rPr lang="en-US"/>
              <a:t>2-dimensional figure with </a:t>
            </a:r>
            <a:r>
              <a:rPr lang="en-US" i="1"/>
              <a:t>m</a:t>
            </a:r>
            <a:r>
              <a:rPr lang="en-US"/>
              <a:t> arms; data values are coded in</a:t>
            </a:r>
          </a:p>
          <a:p>
            <a:pPr lvl="2"/>
            <a:r>
              <a:rPr lang="en-US"/>
              <a:t>Length,</a:t>
            </a:r>
          </a:p>
          <a:p>
            <a:pPr lvl="2"/>
            <a:r>
              <a:rPr lang="en-US"/>
              <a:t>Width, and</a:t>
            </a:r>
          </a:p>
          <a:p>
            <a:pPr lvl="2"/>
            <a:r>
              <a:rPr lang="en-US"/>
              <a:t>Angle to main axis</a:t>
            </a:r>
          </a:p>
          <a:p>
            <a:pPr lvl="1">
              <a:buFont typeface="Wingdings" pitchFamily="2" charset="2"/>
              <a:buNone/>
            </a:pPr>
            <a:r>
              <a:rPr lang="en-US"/>
              <a:t>	of the arms.  </a:t>
            </a:r>
            <a:endParaRPr lang="de-DE"/>
          </a:p>
        </p:txBody>
      </p:sp>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4197" name="Picture 2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1447800"/>
            <a:ext cx="8839200" cy="4578350"/>
          </a:xfrm>
          <a:prstGeom prst="rect">
            <a:avLst/>
          </a:prstGeom>
          <a:noFill/>
          <a:extLst>
            <a:ext uri="{909E8E84-426E-40DD-AFC4-6F175D3DCCD1}">
              <a14:hiddenFill xmlns:a14="http://schemas.microsoft.com/office/drawing/2010/main">
                <a:solidFill>
                  <a:srgbClr val="FFFFFF"/>
                </a:solidFill>
              </a14:hiddenFill>
            </a:ext>
          </a:extLst>
        </p:spPr>
      </p:pic>
      <p:sp>
        <p:nvSpPr>
          <p:cNvPr id="434200" name="Rectangle 24"/>
          <p:cNvSpPr>
            <a:spLocks noGrp="1" noChangeArrowheads="1"/>
          </p:cNvSpPr>
          <p:nvPr>
            <p:ph type="title"/>
          </p:nvPr>
        </p:nvSpPr>
        <p:spPr/>
        <p:txBody>
          <a:bodyPr/>
          <a:lstStyle/>
          <a:p>
            <a:r>
              <a:rPr lang="de-DE" dirty="0" err="1" smtClean="0"/>
              <a:t>Visualization</a:t>
            </a:r>
            <a:r>
              <a:rPr lang="de-DE" dirty="0" smtClean="0"/>
              <a:t> </a:t>
            </a:r>
            <a:r>
              <a:rPr lang="de-DE" dirty="0" err="1" smtClean="0"/>
              <a:t>of</a:t>
            </a:r>
            <a:r>
              <a:rPr lang="de-DE" dirty="0" smtClean="0"/>
              <a:t> Multiparameter Data</a:t>
            </a:r>
            <a:endParaRPr lang="de-DE" dirty="0"/>
          </a:p>
        </p:txBody>
      </p:sp>
      <p:sp>
        <p:nvSpPr>
          <p:cNvPr id="434201" name="Rectangle 25"/>
          <p:cNvSpPr>
            <a:spLocks noGrp="1" noChangeArrowheads="1"/>
          </p:cNvSpPr>
          <p:nvPr>
            <p:ph idx="1"/>
          </p:nvPr>
        </p:nvSpPr>
        <p:spPr/>
        <p:txBody>
          <a:bodyPr/>
          <a:lstStyle/>
          <a:p>
            <a:r>
              <a:rPr lang="en-US" b="1"/>
              <a:t>Stick figure example:</a:t>
            </a:r>
            <a:endParaRPr lang="de-DE" b="1"/>
          </a:p>
        </p:txBody>
      </p:sp>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5221" name="Picture 2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53200" y="762000"/>
            <a:ext cx="1892300" cy="2133600"/>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50800">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35222" name="Picture 2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77000" y="4495800"/>
            <a:ext cx="1905000" cy="1760538"/>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50800">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35224" name="Rectangle 24"/>
          <p:cNvSpPr>
            <a:spLocks noGrp="1" noChangeArrowheads="1"/>
          </p:cNvSpPr>
          <p:nvPr>
            <p:ph type="title"/>
          </p:nvPr>
        </p:nvSpPr>
        <p:spPr/>
        <p:txBody>
          <a:bodyPr/>
          <a:lstStyle/>
          <a:p>
            <a:r>
              <a:rPr lang="de-DE" dirty="0" err="1" smtClean="0"/>
              <a:t>Visualization</a:t>
            </a:r>
            <a:r>
              <a:rPr lang="de-DE" dirty="0" smtClean="0"/>
              <a:t> </a:t>
            </a:r>
            <a:r>
              <a:rPr lang="de-DE" dirty="0" err="1" smtClean="0"/>
              <a:t>of</a:t>
            </a:r>
            <a:r>
              <a:rPr lang="de-DE" dirty="0" smtClean="0"/>
              <a:t> Multiparameter Data</a:t>
            </a:r>
            <a:endParaRPr lang="de-DE" dirty="0"/>
          </a:p>
        </p:txBody>
      </p:sp>
      <p:sp>
        <p:nvSpPr>
          <p:cNvPr id="435223" name="Rectangle 23"/>
          <p:cNvSpPr>
            <a:spLocks noGrp="1" noChangeArrowheads="1"/>
          </p:cNvSpPr>
          <p:nvPr>
            <p:ph idx="1"/>
          </p:nvPr>
        </p:nvSpPr>
        <p:spPr/>
        <p:txBody>
          <a:bodyPr/>
          <a:lstStyle/>
          <a:p>
            <a:pPr>
              <a:lnSpc>
                <a:spcPct val="115000"/>
              </a:lnSpc>
            </a:pPr>
            <a:r>
              <a:rPr lang="en-US" b="1"/>
              <a:t>Color icon (Levkowitz)</a:t>
            </a:r>
            <a:endParaRPr lang="de-DE"/>
          </a:p>
          <a:p>
            <a:pPr lvl="1">
              <a:lnSpc>
                <a:spcPct val="115000"/>
              </a:lnSpc>
            </a:pPr>
            <a:r>
              <a:rPr lang="en-US"/>
              <a:t>uses color, shape, and texture features;</a:t>
            </a:r>
          </a:p>
          <a:p>
            <a:pPr lvl="1">
              <a:lnSpc>
                <a:spcPct val="115000"/>
              </a:lnSpc>
            </a:pPr>
            <a:r>
              <a:rPr lang="en-US"/>
              <a:t>data values are coded </a:t>
            </a:r>
            <a:endParaRPr lang="de-DE"/>
          </a:p>
          <a:p>
            <a:pPr lvl="2">
              <a:lnSpc>
                <a:spcPct val="115000"/>
              </a:lnSpc>
            </a:pPr>
            <a:r>
              <a:rPr lang="en-US"/>
              <a:t>in linear feature (edges, diagonal), or</a:t>
            </a:r>
            <a:endParaRPr lang="de-DE"/>
          </a:p>
          <a:p>
            <a:pPr lvl="2">
              <a:lnSpc>
                <a:spcPct val="115000"/>
              </a:lnSpc>
            </a:pPr>
            <a:r>
              <a:rPr lang="en-US"/>
              <a:t>in triangles.</a:t>
            </a:r>
          </a:p>
          <a:p>
            <a:pPr>
              <a:lnSpc>
                <a:spcPct val="115000"/>
              </a:lnSpc>
            </a:pPr>
            <a:endParaRPr lang="en-US" b="1"/>
          </a:p>
          <a:p>
            <a:pPr>
              <a:lnSpc>
                <a:spcPct val="115000"/>
              </a:lnSpc>
            </a:pPr>
            <a:r>
              <a:rPr lang="en-US" b="1"/>
              <a:t>Circle arrangements</a:t>
            </a:r>
          </a:p>
          <a:p>
            <a:pPr lvl="1">
              <a:lnSpc>
                <a:spcPct val="115000"/>
              </a:lnSpc>
            </a:pPr>
            <a:r>
              <a:rPr lang="en-US"/>
              <a:t>codes data values in size and color of circles</a:t>
            </a:r>
            <a:endParaRPr lang="de-DE"/>
          </a:p>
        </p:txBody>
      </p:sp>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6247" name="Rectangle 23"/>
          <p:cNvSpPr>
            <a:spLocks noGrp="1" noChangeArrowheads="1"/>
          </p:cNvSpPr>
          <p:nvPr>
            <p:ph type="title"/>
          </p:nvPr>
        </p:nvSpPr>
        <p:spPr/>
        <p:txBody>
          <a:bodyPr/>
          <a:lstStyle/>
          <a:p>
            <a:r>
              <a:rPr lang="de-DE" dirty="0" err="1" smtClean="0"/>
              <a:t>Visualization</a:t>
            </a:r>
            <a:r>
              <a:rPr lang="de-DE" dirty="0" smtClean="0"/>
              <a:t> </a:t>
            </a:r>
            <a:r>
              <a:rPr lang="de-DE" dirty="0" err="1" smtClean="0"/>
              <a:t>of</a:t>
            </a:r>
            <a:r>
              <a:rPr lang="de-DE" dirty="0" smtClean="0"/>
              <a:t> Multiparameter Data</a:t>
            </a:r>
            <a:endParaRPr lang="de-DE" dirty="0"/>
          </a:p>
        </p:txBody>
      </p:sp>
      <p:sp>
        <p:nvSpPr>
          <p:cNvPr id="436248" name="Rectangle 24"/>
          <p:cNvSpPr>
            <a:spLocks noGrp="1" noChangeArrowheads="1"/>
          </p:cNvSpPr>
          <p:nvPr>
            <p:ph idx="1"/>
          </p:nvPr>
        </p:nvSpPr>
        <p:spPr/>
        <p:txBody>
          <a:bodyPr/>
          <a:lstStyle/>
          <a:p>
            <a:r>
              <a:rPr lang="en-US" sz="2000" b="1"/>
              <a:t>Shape coding (Beddow, 1990)</a:t>
            </a:r>
            <a:endParaRPr lang="de-DE" sz="2000" b="1"/>
          </a:p>
          <a:p>
            <a:pPr lvl="1"/>
            <a:r>
              <a:rPr lang="en-US" sz="1800"/>
              <a:t>Icon is a rectangle containing a regular grid. Each grid cell is used for one parameter.</a:t>
            </a:r>
            <a:endParaRPr lang="de-DE" sz="1800"/>
          </a:p>
          <a:p>
            <a:pPr lvl="1"/>
            <a:r>
              <a:rPr lang="en-US" sz="1800"/>
              <a:t>The value of the parameter is coded in color.</a:t>
            </a:r>
            <a:endParaRPr lang="de-DE" sz="1800"/>
          </a:p>
          <a:p>
            <a:pPr lvl="1"/>
            <a:r>
              <a:rPr lang="en-US" sz="1800"/>
              <a:t>The rectangular icons are usually placed row-wise. Hence, certain order criteria can be considered. (temporal or spatial correlations, ordering according to special data values).</a:t>
            </a:r>
            <a:endParaRPr lang="de-DE" sz="1800"/>
          </a:p>
        </p:txBody>
      </p:sp>
      <p:pic>
        <p:nvPicPr>
          <p:cNvPr id="436249" name="Picture 2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62100" y="2874963"/>
            <a:ext cx="6019800" cy="352901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8295" name="Picture 2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3900" y="2895600"/>
            <a:ext cx="7696200" cy="2816225"/>
          </a:xfrm>
          <a:prstGeom prst="rect">
            <a:avLst/>
          </a:prstGeom>
          <a:noFill/>
          <a:extLst>
            <a:ext uri="{909E8E84-426E-40DD-AFC4-6F175D3DCCD1}">
              <a14:hiddenFill xmlns:a14="http://schemas.microsoft.com/office/drawing/2010/main">
                <a:solidFill>
                  <a:srgbClr val="FFFFFF"/>
                </a:solidFill>
              </a14:hiddenFill>
            </a:ext>
          </a:extLst>
        </p:spPr>
      </p:pic>
      <p:sp>
        <p:nvSpPr>
          <p:cNvPr id="438297" name="Rectangle 25"/>
          <p:cNvSpPr>
            <a:spLocks noGrp="1" noChangeArrowheads="1"/>
          </p:cNvSpPr>
          <p:nvPr>
            <p:ph type="title"/>
          </p:nvPr>
        </p:nvSpPr>
        <p:spPr/>
        <p:txBody>
          <a:bodyPr/>
          <a:lstStyle/>
          <a:p>
            <a:r>
              <a:rPr lang="de-DE" dirty="0" err="1" smtClean="0"/>
              <a:t>Visualization</a:t>
            </a:r>
            <a:r>
              <a:rPr lang="de-DE" dirty="0" smtClean="0"/>
              <a:t> </a:t>
            </a:r>
            <a:r>
              <a:rPr lang="de-DE" dirty="0" err="1" smtClean="0"/>
              <a:t>of</a:t>
            </a:r>
            <a:r>
              <a:rPr lang="de-DE" dirty="0" smtClean="0"/>
              <a:t> Multiparameter Data</a:t>
            </a:r>
            <a:endParaRPr lang="de-DE" dirty="0"/>
          </a:p>
        </p:txBody>
      </p:sp>
      <p:sp>
        <p:nvSpPr>
          <p:cNvPr id="438296" name="Rectangle 24"/>
          <p:cNvSpPr>
            <a:spLocks noGrp="1" noChangeArrowheads="1"/>
          </p:cNvSpPr>
          <p:nvPr>
            <p:ph idx="1"/>
          </p:nvPr>
        </p:nvSpPr>
        <p:spPr/>
        <p:txBody>
          <a:bodyPr/>
          <a:lstStyle/>
          <a:p>
            <a:r>
              <a:rPr lang="en-US" b="1"/>
              <a:t>Spiral shaped arrangement of a car glyph</a:t>
            </a:r>
          </a:p>
          <a:p>
            <a:pPr lvl="1"/>
            <a:r>
              <a:rPr lang="en-US"/>
              <a:t>The rectangular icons are usually placed row-wise.</a:t>
            </a:r>
          </a:p>
          <a:p>
            <a:pPr lvl="1"/>
            <a:r>
              <a:rPr lang="en-US">
                <a:sym typeface="Wingdings" pitchFamily="2" charset="2"/>
              </a:rPr>
              <a:t> </a:t>
            </a:r>
            <a:r>
              <a:rPr lang="en-US"/>
              <a:t>Other configurations of the icons are possible. (spiral shaped configuration, grouping techniques, Keim, Kriegel, 1994)</a:t>
            </a:r>
            <a:endParaRPr lang="de-DE"/>
          </a:p>
        </p:txBody>
      </p:sp>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51" name="Picture 3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95800" y="3581400"/>
            <a:ext cx="4191000" cy="284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40345" name="Picture 25" descr="Bild2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6800" y="3943350"/>
            <a:ext cx="2552700" cy="2476500"/>
          </a:xfrm>
          <a:prstGeom prst="rect">
            <a:avLst/>
          </a:prstGeom>
          <a:noFill/>
          <a:extLst>
            <a:ext uri="{909E8E84-426E-40DD-AFC4-6F175D3DCCD1}">
              <a14:hiddenFill xmlns:a14="http://schemas.microsoft.com/office/drawing/2010/main">
                <a:solidFill>
                  <a:srgbClr val="FFFFFF"/>
                </a:solidFill>
              </a14:hiddenFill>
            </a:ext>
          </a:extLst>
        </p:spPr>
      </p:pic>
      <p:sp>
        <p:nvSpPr>
          <p:cNvPr id="440349" name="Rectangle 29"/>
          <p:cNvSpPr>
            <a:spLocks noGrp="1" noChangeArrowheads="1"/>
          </p:cNvSpPr>
          <p:nvPr>
            <p:ph type="title"/>
          </p:nvPr>
        </p:nvSpPr>
        <p:spPr/>
        <p:txBody>
          <a:bodyPr/>
          <a:lstStyle/>
          <a:p>
            <a:r>
              <a:rPr lang="de-DE" dirty="0" err="1" smtClean="0"/>
              <a:t>Visualization</a:t>
            </a:r>
            <a:r>
              <a:rPr lang="de-DE" dirty="0" smtClean="0"/>
              <a:t> </a:t>
            </a:r>
            <a:r>
              <a:rPr lang="de-DE" dirty="0" err="1" smtClean="0"/>
              <a:t>of</a:t>
            </a:r>
            <a:r>
              <a:rPr lang="de-DE" dirty="0" smtClean="0"/>
              <a:t> Multiparameter Data</a:t>
            </a:r>
            <a:endParaRPr lang="de-DE" dirty="0"/>
          </a:p>
        </p:txBody>
      </p:sp>
      <p:sp>
        <p:nvSpPr>
          <p:cNvPr id="440350" name="Rectangle 30"/>
          <p:cNvSpPr>
            <a:spLocks noGrp="1" noChangeArrowheads="1"/>
          </p:cNvSpPr>
          <p:nvPr>
            <p:ph idx="1"/>
          </p:nvPr>
        </p:nvSpPr>
        <p:spPr/>
        <p:txBody>
          <a:bodyPr/>
          <a:lstStyle/>
          <a:p>
            <a:r>
              <a:rPr lang="en-US" b="1"/>
              <a:t>ShapeVis (Theisel/Kreuseler 98)</a:t>
            </a:r>
            <a:endParaRPr lang="de-DE" b="1"/>
          </a:p>
          <a:p>
            <a:pPr lvl="1"/>
            <a:r>
              <a:rPr lang="en-US"/>
              <a:t>Based on enhanced spring model</a:t>
            </a:r>
          </a:p>
          <a:p>
            <a:pPr lvl="1"/>
            <a:r>
              <a:rPr lang="en-US"/>
              <a:t>Classic spring model (Problems: ambiguity, insensitivity to coordinate scaling):</a:t>
            </a:r>
          </a:p>
          <a:p>
            <a:pPr lvl="2"/>
            <a:r>
              <a:rPr lang="en-US"/>
              <a:t>Every dimension is represented by a dimension point d</a:t>
            </a:r>
            <a:r>
              <a:rPr lang="en-US" baseline="-25000"/>
              <a:t>i</a:t>
            </a:r>
            <a:r>
              <a:rPr lang="en-US"/>
              <a:t> (i=1..m) on a sphere</a:t>
            </a:r>
          </a:p>
          <a:p>
            <a:pPr lvl="2"/>
            <a:r>
              <a:rPr lang="en-US"/>
              <a:t>An observation case O=(c</a:t>
            </a:r>
            <a:r>
              <a:rPr lang="en-US" baseline="-25000"/>
              <a:t>1</a:t>
            </a:r>
            <a:r>
              <a:rPr lang="en-US"/>
              <a:t>,...,c</a:t>
            </a:r>
            <a:r>
              <a:rPr lang="en-US" baseline="-25000"/>
              <a:t>m</a:t>
            </a:r>
            <a:r>
              <a:rPr lang="en-US"/>
              <a:t>) is represented by a point p</a:t>
            </a:r>
          </a:p>
          <a:p>
            <a:pPr lvl="2"/>
            <a:r>
              <a:rPr lang="en-US"/>
              <a:t>Springs from p to d</a:t>
            </a:r>
            <a:r>
              <a:rPr lang="en-US" baseline="-25000"/>
              <a:t>i</a:t>
            </a:r>
            <a:r>
              <a:rPr lang="en-US"/>
              <a:t> with the stiffness c</a:t>
            </a:r>
            <a:r>
              <a:rPr lang="en-US" baseline="-25000"/>
              <a:t>i</a:t>
            </a:r>
            <a:r>
              <a:rPr lang="en-US"/>
              <a:t/>
            </a:r>
            <a:br>
              <a:rPr lang="en-US"/>
            </a:br>
            <a:r>
              <a:rPr lang="en-US">
                <a:sym typeface="Wingdings" pitchFamily="2" charset="2"/>
              </a:rPr>
              <a:t></a:t>
            </a:r>
            <a:r>
              <a:rPr lang="en-US"/>
              <a:t> search for position of balance of p.</a:t>
            </a:r>
            <a:endParaRPr lang="de-DE"/>
          </a:p>
        </p:txBody>
      </p:sp>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1370" name="Picture 26" descr="Bild2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0200" y="2743200"/>
            <a:ext cx="6172200" cy="2968625"/>
          </a:xfrm>
          <a:prstGeom prst="rect">
            <a:avLst/>
          </a:prstGeom>
          <a:noFill/>
          <a:extLst>
            <a:ext uri="{909E8E84-426E-40DD-AFC4-6F175D3DCCD1}">
              <a14:hiddenFill xmlns:a14="http://schemas.microsoft.com/office/drawing/2010/main">
                <a:solidFill>
                  <a:srgbClr val="FFFFFF"/>
                </a:solidFill>
              </a14:hiddenFill>
            </a:ext>
          </a:extLst>
        </p:spPr>
      </p:pic>
      <p:sp>
        <p:nvSpPr>
          <p:cNvPr id="441373" name="Rectangle 29"/>
          <p:cNvSpPr>
            <a:spLocks noGrp="1" noChangeArrowheads="1"/>
          </p:cNvSpPr>
          <p:nvPr>
            <p:ph type="title"/>
          </p:nvPr>
        </p:nvSpPr>
        <p:spPr/>
        <p:txBody>
          <a:bodyPr/>
          <a:lstStyle/>
          <a:p>
            <a:r>
              <a:rPr lang="de-DE" dirty="0" err="1" smtClean="0"/>
              <a:t>Visualization</a:t>
            </a:r>
            <a:r>
              <a:rPr lang="de-DE" dirty="0" smtClean="0"/>
              <a:t> </a:t>
            </a:r>
            <a:r>
              <a:rPr lang="de-DE" dirty="0" err="1" smtClean="0"/>
              <a:t>of</a:t>
            </a:r>
            <a:r>
              <a:rPr lang="de-DE" dirty="0" smtClean="0"/>
              <a:t> Multiparameter Data</a:t>
            </a:r>
            <a:endParaRPr lang="de-DE" dirty="0"/>
          </a:p>
        </p:txBody>
      </p:sp>
      <p:sp>
        <p:nvSpPr>
          <p:cNvPr id="441374" name="Rectangle 30"/>
          <p:cNvSpPr>
            <a:spLocks noGrp="1" noChangeArrowheads="1"/>
          </p:cNvSpPr>
          <p:nvPr>
            <p:ph idx="1"/>
          </p:nvPr>
        </p:nvSpPr>
        <p:spPr/>
        <p:txBody>
          <a:bodyPr/>
          <a:lstStyle/>
          <a:p>
            <a:r>
              <a:rPr lang="en-US" b="1"/>
              <a:t>Solution:</a:t>
            </a:r>
            <a:r>
              <a:rPr lang="en-US"/>
              <a:t> observation case described by points p,p</a:t>
            </a:r>
            <a:r>
              <a:rPr lang="en-US" baseline="-25000"/>
              <a:t>1</a:t>
            </a:r>
            <a:r>
              <a:rPr lang="en-US"/>
              <a:t>,...,p</a:t>
            </a:r>
            <a:r>
              <a:rPr lang="en-US" baseline="-25000"/>
              <a:t>m</a:t>
            </a:r>
            <a:r>
              <a:rPr lang="en-US"/>
              <a:t>:</a:t>
            </a:r>
            <a:endParaRPr lang="en-GB"/>
          </a:p>
          <a:p>
            <a:r>
              <a:rPr lang="en-US"/>
              <a:t>Then construct surfaces out of p,p</a:t>
            </a:r>
            <a:r>
              <a:rPr lang="en-US" baseline="-25000"/>
              <a:t>1</a:t>
            </a:r>
            <a:r>
              <a:rPr lang="en-US"/>
              <a:t>,...,p</a:t>
            </a:r>
            <a:r>
              <a:rPr lang="en-US" baseline="-25000"/>
              <a:t>m</a:t>
            </a:r>
            <a:r>
              <a:rPr lang="en-US"/>
              <a:t> in such a way that an observation case is uniquely described by its location, size and shape.</a:t>
            </a:r>
            <a:endParaRPr lang="de-DE"/>
          </a:p>
        </p:txBody>
      </p:sp>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2392" name="Text Box 24"/>
          <p:cNvSpPr txBox="1">
            <a:spLocks noChangeArrowheads="1"/>
          </p:cNvSpPr>
          <p:nvPr/>
        </p:nvSpPr>
        <p:spPr bwMode="auto">
          <a:xfrm>
            <a:off x="7696200" y="3581400"/>
            <a:ext cx="1600200" cy="396875"/>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50800">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r>
              <a:rPr lang="en-US">
                <a:solidFill>
                  <a:srgbClr val="000000"/>
                </a:solidFill>
                <a:latin typeface="Tahoma" pitchFamily="34" charset="0"/>
                <a:cs typeface="Times New Roman" pitchFamily="18" charset="0"/>
              </a:rPr>
              <a:t>Overview</a:t>
            </a:r>
            <a:r>
              <a:rPr lang="en-GB">
                <a:solidFill>
                  <a:srgbClr val="000000"/>
                </a:solidFill>
                <a:latin typeface="Tahoma" pitchFamily="34" charset="0"/>
                <a:cs typeface="Times New Roman" pitchFamily="18" charset="0"/>
              </a:rPr>
              <a:t> </a:t>
            </a:r>
            <a:endParaRPr lang="de-DE">
              <a:solidFill>
                <a:srgbClr val="000000"/>
              </a:solidFill>
              <a:latin typeface="Tahoma" pitchFamily="34" charset="0"/>
              <a:cs typeface="Times New Roman" pitchFamily="18" charset="0"/>
            </a:endParaRPr>
          </a:p>
        </p:txBody>
      </p:sp>
      <p:graphicFrame>
        <p:nvGraphicFramePr>
          <p:cNvPr id="442393" name="Object 25"/>
          <p:cNvGraphicFramePr>
            <a:graphicFrameLocks noChangeAspect="1"/>
          </p:cNvGraphicFramePr>
          <p:nvPr/>
        </p:nvGraphicFramePr>
        <p:xfrm>
          <a:off x="2362200" y="1219200"/>
          <a:ext cx="5286375" cy="5057775"/>
        </p:xfrm>
        <a:graphic>
          <a:graphicData uri="http://schemas.openxmlformats.org/presentationml/2006/ole">
            <mc:AlternateContent xmlns:mc="http://schemas.openxmlformats.org/markup-compatibility/2006">
              <mc:Choice xmlns:v="urn:schemas-microsoft-com:vml" Requires="v">
                <p:oleObj spid="_x0000_s442496" name="Picture" r:id="rId3" imgW="5741479" imgH="5270740" progId="Word.Picture.8">
                  <p:embed/>
                </p:oleObj>
              </mc:Choice>
              <mc:Fallback>
                <p:oleObj name="Picture" r:id="rId3" imgW="5741479" imgH="5270740" progId="Word.Picture.8">
                  <p:embed/>
                  <p:pic>
                    <p:nvPicPr>
                      <p:cNvPr id="0" name="Object 2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62200" y="1219200"/>
                        <a:ext cx="5286375" cy="50577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42395" name="Rectangle 27"/>
          <p:cNvSpPr>
            <a:spLocks noGrp="1" noChangeArrowheads="1"/>
          </p:cNvSpPr>
          <p:nvPr>
            <p:ph type="title"/>
          </p:nvPr>
        </p:nvSpPr>
        <p:spPr/>
        <p:txBody>
          <a:bodyPr/>
          <a:lstStyle/>
          <a:p>
            <a:r>
              <a:rPr lang="de-DE" dirty="0" err="1" smtClean="0"/>
              <a:t>Visualization</a:t>
            </a:r>
            <a:r>
              <a:rPr lang="de-DE" dirty="0" smtClean="0"/>
              <a:t> </a:t>
            </a:r>
            <a:r>
              <a:rPr lang="de-DE" dirty="0" err="1" smtClean="0"/>
              <a:t>of</a:t>
            </a:r>
            <a:r>
              <a:rPr lang="de-DE" dirty="0" smtClean="0"/>
              <a:t> Multiparameter Data</a:t>
            </a:r>
            <a:endParaRPr lang="de-DE" dirty="0"/>
          </a:p>
        </p:txBody>
      </p:sp>
      <p:sp>
        <p:nvSpPr>
          <p:cNvPr id="442394" name="Rectangle 26"/>
          <p:cNvSpPr>
            <a:spLocks noGrp="1" noChangeArrowheads="1"/>
          </p:cNvSpPr>
          <p:nvPr>
            <p:ph idx="1"/>
          </p:nvPr>
        </p:nvSpPr>
        <p:spPr>
          <a:xfrm>
            <a:off x="250825" y="549275"/>
            <a:ext cx="2028825" cy="1374775"/>
          </a:xfrm>
        </p:spPr>
        <p:txBody>
          <a:bodyPr/>
          <a:lstStyle/>
          <a:p>
            <a:pPr>
              <a:lnSpc>
                <a:spcPct val="125000"/>
              </a:lnSpc>
            </a:pPr>
            <a:r>
              <a:rPr lang="en-US" sz="1800" b="1">
                <a:solidFill>
                  <a:srgbClr val="000000"/>
                </a:solidFill>
              </a:rPr>
              <a:t>Example: car data set</a:t>
            </a:r>
            <a:endParaRPr lang="de-DE" sz="1800" b="1">
              <a:solidFill>
                <a:srgbClr val="000000"/>
              </a:solidFill>
            </a:endParaRPr>
          </a:p>
        </p:txBody>
      </p:sp>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3415" name="Text Box 23"/>
          <p:cNvSpPr txBox="1">
            <a:spLocks noChangeArrowheads="1"/>
          </p:cNvSpPr>
          <p:nvPr/>
        </p:nvSpPr>
        <p:spPr bwMode="auto">
          <a:xfrm>
            <a:off x="7543800" y="3505200"/>
            <a:ext cx="1600200" cy="701675"/>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50800">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r>
              <a:rPr lang="en-US">
                <a:solidFill>
                  <a:srgbClr val="000000"/>
                </a:solidFill>
                <a:latin typeface="Tahoma" pitchFamily="34" charset="0"/>
                <a:cs typeface="Times New Roman" pitchFamily="18" charset="0"/>
              </a:rPr>
              <a:t>Zoom into a cluster</a:t>
            </a:r>
            <a:r>
              <a:rPr lang="en-GB">
                <a:solidFill>
                  <a:srgbClr val="000000"/>
                </a:solidFill>
                <a:latin typeface="Tahoma" pitchFamily="34" charset="0"/>
                <a:cs typeface="Times New Roman" pitchFamily="18" charset="0"/>
              </a:rPr>
              <a:t> </a:t>
            </a:r>
            <a:endParaRPr lang="de-DE">
              <a:solidFill>
                <a:srgbClr val="000000"/>
              </a:solidFill>
              <a:latin typeface="Tahoma" pitchFamily="34" charset="0"/>
              <a:cs typeface="Times New Roman" pitchFamily="18" charset="0"/>
            </a:endParaRPr>
          </a:p>
        </p:txBody>
      </p:sp>
      <p:pic>
        <p:nvPicPr>
          <p:cNvPr id="443416" name="Picture 24" descr="fig_0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7400" y="1295400"/>
            <a:ext cx="5457825" cy="5067300"/>
          </a:xfrm>
          <a:prstGeom prst="rect">
            <a:avLst/>
          </a:prstGeom>
          <a:noFill/>
          <a:extLst>
            <a:ext uri="{909E8E84-426E-40DD-AFC4-6F175D3DCCD1}">
              <a14:hiddenFill xmlns:a14="http://schemas.microsoft.com/office/drawing/2010/main">
                <a:solidFill>
                  <a:srgbClr val="FFFFFF"/>
                </a:solidFill>
              </a14:hiddenFill>
            </a:ext>
          </a:extLst>
        </p:spPr>
      </p:pic>
      <p:sp>
        <p:nvSpPr>
          <p:cNvPr id="443418" name="Rectangle 26"/>
          <p:cNvSpPr>
            <a:spLocks noGrp="1" noChangeArrowheads="1"/>
          </p:cNvSpPr>
          <p:nvPr>
            <p:ph type="title"/>
          </p:nvPr>
        </p:nvSpPr>
        <p:spPr/>
        <p:txBody>
          <a:bodyPr/>
          <a:lstStyle/>
          <a:p>
            <a:r>
              <a:rPr lang="de-DE" dirty="0" err="1" smtClean="0"/>
              <a:t>Visualization</a:t>
            </a:r>
            <a:r>
              <a:rPr lang="de-DE" dirty="0" smtClean="0"/>
              <a:t> </a:t>
            </a:r>
            <a:r>
              <a:rPr lang="de-DE" dirty="0" err="1" smtClean="0"/>
              <a:t>of</a:t>
            </a:r>
            <a:r>
              <a:rPr lang="de-DE" dirty="0" smtClean="0"/>
              <a:t> Multiparameter Data</a:t>
            </a:r>
            <a:endParaRPr lang="de-DE" dirty="0"/>
          </a:p>
        </p:txBody>
      </p:sp>
      <p:sp>
        <p:nvSpPr>
          <p:cNvPr id="443417" name="Rectangle 25"/>
          <p:cNvSpPr>
            <a:spLocks noGrp="1" noChangeArrowheads="1"/>
          </p:cNvSpPr>
          <p:nvPr>
            <p:ph idx="1"/>
          </p:nvPr>
        </p:nvSpPr>
        <p:spPr>
          <a:xfrm>
            <a:off x="0" y="1371600"/>
            <a:ext cx="1981200" cy="1295400"/>
          </a:xfrm>
        </p:spPr>
        <p:txBody>
          <a:bodyPr/>
          <a:lstStyle/>
          <a:p>
            <a:pPr>
              <a:lnSpc>
                <a:spcPct val="115000"/>
              </a:lnSpc>
            </a:pPr>
            <a:r>
              <a:rPr lang="en-US" sz="2000" b="1">
                <a:solidFill>
                  <a:srgbClr val="000000"/>
                </a:solidFill>
              </a:rPr>
              <a:t>Example: car data set</a:t>
            </a:r>
            <a:endParaRPr lang="de-DE" sz="2000" b="1">
              <a:solidFill>
                <a:srgbClr val="000000"/>
              </a:solidFill>
            </a:endParaRPr>
          </a:p>
        </p:txBody>
      </p:sp>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4446" name="Rectangle 30"/>
          <p:cNvSpPr>
            <a:spLocks noGrp="1" noChangeArrowheads="1"/>
          </p:cNvSpPr>
          <p:nvPr>
            <p:ph type="title"/>
          </p:nvPr>
        </p:nvSpPr>
        <p:spPr/>
        <p:txBody>
          <a:bodyPr/>
          <a:lstStyle/>
          <a:p>
            <a:r>
              <a:rPr lang="de-DE" dirty="0" err="1" smtClean="0"/>
              <a:t>Visualization</a:t>
            </a:r>
            <a:r>
              <a:rPr lang="de-DE" dirty="0" smtClean="0"/>
              <a:t> </a:t>
            </a:r>
            <a:r>
              <a:rPr lang="de-DE" dirty="0" err="1" smtClean="0"/>
              <a:t>of</a:t>
            </a:r>
            <a:r>
              <a:rPr lang="de-DE" dirty="0" smtClean="0"/>
              <a:t> Multiparameter Data</a:t>
            </a:r>
            <a:endParaRPr lang="de-DE" dirty="0"/>
          </a:p>
        </p:txBody>
      </p:sp>
      <p:sp>
        <p:nvSpPr>
          <p:cNvPr id="444447" name="Rectangle 31"/>
          <p:cNvSpPr>
            <a:spLocks noGrp="1" noChangeArrowheads="1"/>
          </p:cNvSpPr>
          <p:nvPr>
            <p:ph idx="1"/>
          </p:nvPr>
        </p:nvSpPr>
        <p:spPr/>
        <p:txBody>
          <a:bodyPr/>
          <a:lstStyle/>
          <a:p>
            <a:r>
              <a:rPr lang="en-US" b="1"/>
              <a:t>Assessment of icon based techniques</a:t>
            </a:r>
            <a:endParaRPr lang="de-DE" b="1"/>
          </a:p>
          <a:p>
            <a:pPr lvl="1"/>
            <a:r>
              <a:rPr lang="en-US" b="1"/>
              <a:t>good:</a:t>
            </a:r>
            <a:endParaRPr lang="de-DE" b="1"/>
          </a:p>
          <a:p>
            <a:pPr lvl="2"/>
            <a:r>
              <a:rPr lang="en-US"/>
              <a:t>perception of parameter correlation and groupings possible;</a:t>
            </a:r>
            <a:endParaRPr lang="de-DE"/>
          </a:p>
          <a:p>
            <a:pPr lvl="2"/>
            <a:r>
              <a:rPr lang="en-US"/>
              <a:t>icons can be positioned in observation space;</a:t>
            </a:r>
            <a:endParaRPr lang="de-DE"/>
          </a:p>
          <a:p>
            <a:pPr lvl="2"/>
            <a:r>
              <a:rPr lang="en-US"/>
              <a:t>big data sets can be handled.</a:t>
            </a:r>
            <a:endParaRPr lang="de-DE"/>
          </a:p>
          <a:p>
            <a:pPr lvl="2"/>
            <a:endParaRPr lang="de-DE"/>
          </a:p>
          <a:p>
            <a:pPr lvl="1"/>
            <a:r>
              <a:rPr lang="en-US" b="1"/>
              <a:t>bad:</a:t>
            </a:r>
            <a:endParaRPr lang="de-DE" b="1"/>
          </a:p>
          <a:p>
            <a:pPr lvl="2"/>
            <a:r>
              <a:rPr lang="en-US"/>
              <a:t>hard to identify particular data </a:t>
            </a:r>
          </a:p>
          <a:p>
            <a:pPr lvl="2"/>
            <a:r>
              <a:rPr lang="en-US"/>
              <a:t>(exception: nominal parameters with small range)</a:t>
            </a:r>
            <a:endParaRPr lang="de-DE"/>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610" name="Rectangle 2"/>
          <p:cNvSpPr>
            <a:spLocks noChangeArrowheads="1"/>
          </p:cNvSpPr>
          <p:nvPr/>
        </p:nvSpPr>
        <p:spPr bwMode="auto">
          <a:xfrm>
            <a:off x="685800" y="3886200"/>
            <a:ext cx="7848600" cy="2362200"/>
          </a:xfrm>
          <a:prstGeom prst="rect">
            <a:avLst/>
          </a:prstGeom>
          <a:noFill/>
          <a:ln>
            <a:noFill/>
          </a:ln>
          <a:effectLst>
            <a:outerShdw dist="45791" dir="2021404" algn="ctr" rotWithShape="0">
              <a:srgbClr val="000000"/>
            </a:outerShdw>
          </a:effectLst>
          <a:extLst>
            <a:ext uri="{909E8E84-426E-40DD-AFC4-6F175D3DCCD1}">
              <a14:hiddenFill xmlns:a14="http://schemas.microsoft.com/office/drawing/2010/main">
                <a:noFill/>
              </a14:hiddenFill>
            </a:ext>
            <a:ext uri="{91240B29-F687-4F45-9708-019B960494DF}">
              <a14:hiddenLine xmlns:a14="http://schemas.microsoft.com/office/drawing/2010/main" w="12700">
                <a:solidFill>
                  <a:schemeClr val="tx1"/>
                </a:solidFill>
                <a:miter lim="800000"/>
                <a:headEnd/>
                <a:tailEnd/>
              </a14:hiddenLine>
            </a:ext>
          </a:extLst>
        </p:spPr>
        <p:txBody>
          <a:bodyPr lIns="90488" tIns="44450" rIns="90488" bIns="44450"/>
          <a:lstStyle>
            <a:lvl1pPr algn="l">
              <a:defRPr>
                <a:solidFill>
                  <a:schemeClr val="tx1"/>
                </a:solidFill>
                <a:latin typeface="Arial" charset="0"/>
                <a:cs typeface="Arial" charset="0"/>
              </a:defRPr>
            </a:lvl1pPr>
            <a:lvl2pPr algn="l">
              <a:defRPr>
                <a:solidFill>
                  <a:schemeClr val="tx1"/>
                </a:solidFill>
                <a:latin typeface="Arial" charset="0"/>
                <a:cs typeface="Arial" charset="0"/>
              </a:defRPr>
            </a:lvl2pPr>
            <a:lvl3pPr marL="857250" indent="57150" algn="l">
              <a:defRPr>
                <a:solidFill>
                  <a:schemeClr val="tx1"/>
                </a:solidFill>
                <a:latin typeface="Arial" charset="0"/>
                <a:cs typeface="Arial" charset="0"/>
              </a:defRPr>
            </a:lvl3pPr>
            <a:lvl4pPr algn="l">
              <a:defRPr>
                <a:solidFill>
                  <a:schemeClr val="tx1"/>
                </a:solidFill>
                <a:latin typeface="Arial" charset="0"/>
                <a:cs typeface="Arial" charset="0"/>
              </a:defRPr>
            </a:lvl4pPr>
            <a:lvl5pPr algn="l">
              <a:defRPr>
                <a:solidFill>
                  <a:schemeClr val="tx1"/>
                </a:solidFill>
                <a:latin typeface="Arial" charset="0"/>
                <a:cs typeface="Arial" charset="0"/>
              </a:defRPr>
            </a:lvl5pPr>
            <a:lvl6pPr fontAlgn="base">
              <a:spcBef>
                <a:spcPct val="0"/>
              </a:spcBef>
              <a:spcAft>
                <a:spcPct val="0"/>
              </a:spcAft>
              <a:defRPr>
                <a:solidFill>
                  <a:schemeClr val="tx1"/>
                </a:solidFill>
                <a:latin typeface="Arial" charset="0"/>
                <a:cs typeface="Arial" charset="0"/>
              </a:defRPr>
            </a:lvl6pPr>
            <a:lvl7pPr fontAlgn="base">
              <a:spcBef>
                <a:spcPct val="0"/>
              </a:spcBef>
              <a:spcAft>
                <a:spcPct val="0"/>
              </a:spcAft>
              <a:defRPr>
                <a:solidFill>
                  <a:schemeClr val="tx1"/>
                </a:solidFill>
                <a:latin typeface="Arial" charset="0"/>
                <a:cs typeface="Arial" charset="0"/>
              </a:defRPr>
            </a:lvl7pPr>
            <a:lvl8pPr fontAlgn="base">
              <a:spcBef>
                <a:spcPct val="0"/>
              </a:spcBef>
              <a:spcAft>
                <a:spcPct val="0"/>
              </a:spcAft>
              <a:defRPr>
                <a:solidFill>
                  <a:schemeClr val="tx1"/>
                </a:solidFill>
                <a:latin typeface="Arial" charset="0"/>
                <a:cs typeface="Arial" charset="0"/>
              </a:defRPr>
            </a:lvl8pPr>
            <a:lvl9pPr fontAlgn="base">
              <a:spcBef>
                <a:spcPct val="0"/>
              </a:spcBef>
              <a:spcAft>
                <a:spcPct val="0"/>
              </a:spcAft>
              <a:defRPr>
                <a:solidFill>
                  <a:schemeClr val="tx1"/>
                </a:solidFill>
                <a:latin typeface="Arial" charset="0"/>
                <a:cs typeface="Arial" charset="0"/>
              </a:defRPr>
            </a:lvl9pPr>
          </a:lstStyle>
          <a:p>
            <a:pPr eaLnBrk="0" hangingPunct="0"/>
            <a:endParaRPr lang="en-US" altLang="en-US" sz="2400">
              <a:latin typeface="Times New Roman" pitchFamily="18" charset="0"/>
            </a:endParaRPr>
          </a:p>
        </p:txBody>
      </p:sp>
      <p:sp>
        <p:nvSpPr>
          <p:cNvPr id="324611" name="Rectangle 3"/>
          <p:cNvSpPr>
            <a:spLocks noChangeArrowheads="1"/>
          </p:cNvSpPr>
          <p:nvPr/>
        </p:nvSpPr>
        <p:spPr bwMode="auto">
          <a:xfrm>
            <a:off x="685800" y="3886200"/>
            <a:ext cx="7848600" cy="2362200"/>
          </a:xfrm>
          <a:prstGeom prst="rect">
            <a:avLst/>
          </a:prstGeom>
          <a:noFill/>
          <a:ln>
            <a:noFill/>
          </a:ln>
          <a:effectLst>
            <a:outerShdw dist="45791" dir="2021404" algn="ctr" rotWithShape="0">
              <a:srgbClr val="000000"/>
            </a:outerShdw>
          </a:effectLst>
          <a:extLst>
            <a:ext uri="{909E8E84-426E-40DD-AFC4-6F175D3DCCD1}">
              <a14:hiddenFill xmlns:a14="http://schemas.microsoft.com/office/drawing/2010/main">
                <a:noFill/>
              </a14:hiddenFill>
            </a:ext>
            <a:ext uri="{91240B29-F687-4F45-9708-019B960494DF}">
              <a14:hiddenLine xmlns:a14="http://schemas.microsoft.com/office/drawing/2010/main" w="12700">
                <a:solidFill>
                  <a:schemeClr val="tx1"/>
                </a:solidFill>
                <a:miter lim="800000"/>
                <a:headEnd/>
                <a:tailEnd/>
              </a14:hiddenLine>
            </a:ext>
          </a:extLst>
        </p:spPr>
        <p:txBody>
          <a:bodyPr lIns="90488" tIns="44450" rIns="90488" bIns="44450"/>
          <a:lstStyle>
            <a:lvl1pPr algn="l">
              <a:defRPr>
                <a:solidFill>
                  <a:schemeClr val="tx1"/>
                </a:solidFill>
                <a:latin typeface="Arial" charset="0"/>
                <a:cs typeface="Arial" charset="0"/>
              </a:defRPr>
            </a:lvl1pPr>
            <a:lvl2pPr algn="l">
              <a:defRPr>
                <a:solidFill>
                  <a:schemeClr val="tx1"/>
                </a:solidFill>
                <a:latin typeface="Arial" charset="0"/>
                <a:cs typeface="Arial" charset="0"/>
              </a:defRPr>
            </a:lvl2pPr>
            <a:lvl3pPr marL="857250" indent="57150" algn="l">
              <a:defRPr>
                <a:solidFill>
                  <a:schemeClr val="tx1"/>
                </a:solidFill>
                <a:latin typeface="Arial" charset="0"/>
                <a:cs typeface="Arial" charset="0"/>
              </a:defRPr>
            </a:lvl3pPr>
            <a:lvl4pPr algn="l">
              <a:defRPr>
                <a:solidFill>
                  <a:schemeClr val="tx1"/>
                </a:solidFill>
                <a:latin typeface="Arial" charset="0"/>
                <a:cs typeface="Arial" charset="0"/>
              </a:defRPr>
            </a:lvl4pPr>
            <a:lvl5pPr algn="l">
              <a:defRPr>
                <a:solidFill>
                  <a:schemeClr val="tx1"/>
                </a:solidFill>
                <a:latin typeface="Arial" charset="0"/>
                <a:cs typeface="Arial" charset="0"/>
              </a:defRPr>
            </a:lvl5pPr>
            <a:lvl6pPr fontAlgn="base">
              <a:spcBef>
                <a:spcPct val="0"/>
              </a:spcBef>
              <a:spcAft>
                <a:spcPct val="0"/>
              </a:spcAft>
              <a:defRPr>
                <a:solidFill>
                  <a:schemeClr val="tx1"/>
                </a:solidFill>
                <a:latin typeface="Arial" charset="0"/>
                <a:cs typeface="Arial" charset="0"/>
              </a:defRPr>
            </a:lvl6pPr>
            <a:lvl7pPr fontAlgn="base">
              <a:spcBef>
                <a:spcPct val="0"/>
              </a:spcBef>
              <a:spcAft>
                <a:spcPct val="0"/>
              </a:spcAft>
              <a:defRPr>
                <a:solidFill>
                  <a:schemeClr val="tx1"/>
                </a:solidFill>
                <a:latin typeface="Arial" charset="0"/>
                <a:cs typeface="Arial" charset="0"/>
              </a:defRPr>
            </a:lvl7pPr>
            <a:lvl8pPr fontAlgn="base">
              <a:spcBef>
                <a:spcPct val="0"/>
              </a:spcBef>
              <a:spcAft>
                <a:spcPct val="0"/>
              </a:spcAft>
              <a:defRPr>
                <a:solidFill>
                  <a:schemeClr val="tx1"/>
                </a:solidFill>
                <a:latin typeface="Arial" charset="0"/>
                <a:cs typeface="Arial" charset="0"/>
              </a:defRPr>
            </a:lvl8pPr>
            <a:lvl9pPr fontAlgn="base">
              <a:spcBef>
                <a:spcPct val="0"/>
              </a:spcBef>
              <a:spcAft>
                <a:spcPct val="0"/>
              </a:spcAft>
              <a:defRPr>
                <a:solidFill>
                  <a:schemeClr val="tx1"/>
                </a:solidFill>
                <a:latin typeface="Arial" charset="0"/>
                <a:cs typeface="Arial" charset="0"/>
              </a:defRPr>
            </a:lvl9pPr>
          </a:lstStyle>
          <a:p>
            <a:pPr eaLnBrk="0" hangingPunct="0"/>
            <a:endParaRPr lang="en-US" altLang="en-US" sz="2400">
              <a:latin typeface="Times New Roman" pitchFamily="18" charset="0"/>
            </a:endParaRPr>
          </a:p>
        </p:txBody>
      </p:sp>
      <p:sp>
        <p:nvSpPr>
          <p:cNvPr id="324612" name="Rectangle 4"/>
          <p:cNvSpPr>
            <a:spLocks noGrp="1" noChangeArrowheads="1"/>
          </p:cNvSpPr>
          <p:nvPr>
            <p:ph type="title"/>
          </p:nvPr>
        </p:nvSpPr>
        <p:spPr/>
        <p:txBody>
          <a:bodyPr/>
          <a:lstStyle/>
          <a:p>
            <a:r>
              <a:rPr lang="de-DE" altLang="en-US"/>
              <a:t>The Visualization Pipeline</a:t>
            </a:r>
            <a:endParaRPr lang="en-GB" altLang="en-US"/>
          </a:p>
        </p:txBody>
      </p:sp>
      <p:sp>
        <p:nvSpPr>
          <p:cNvPr id="324613" name="Rectangle 5"/>
          <p:cNvSpPr>
            <a:spLocks noGrp="1" noChangeArrowheads="1"/>
          </p:cNvSpPr>
          <p:nvPr>
            <p:ph idx="1"/>
          </p:nvPr>
        </p:nvSpPr>
        <p:spPr/>
        <p:txBody>
          <a:bodyPr/>
          <a:lstStyle/>
          <a:p>
            <a:pPr>
              <a:buFont typeface="Wingdings" pitchFamily="2" charset="2"/>
              <a:buNone/>
            </a:pPr>
            <a:r>
              <a:rPr lang="en-US" altLang="en-US" b="1" dirty="0"/>
              <a:t>Rendering:</a:t>
            </a:r>
            <a:r>
              <a:rPr lang="de-DE" altLang="en-US" b="1" dirty="0"/>
              <a:t/>
            </a:r>
            <a:br>
              <a:rPr lang="de-DE" altLang="en-US" b="1" dirty="0"/>
            </a:br>
            <a:endParaRPr lang="de-DE" altLang="en-US" b="1" dirty="0"/>
          </a:p>
          <a:p>
            <a:r>
              <a:rPr lang="en-US" altLang="en-US" dirty="0"/>
              <a:t>Generating a 2D image, </a:t>
            </a:r>
            <a:r>
              <a:rPr lang="en-US" altLang="en-US" dirty="0" smtClean="0"/>
              <a:t>video, stereo image</a:t>
            </a:r>
            <a:endParaRPr lang="en-US" altLang="en-US" dirty="0"/>
          </a:p>
          <a:p>
            <a:r>
              <a:rPr lang="en-US" altLang="en-US" dirty="0">
                <a:sym typeface="Wingdings" pitchFamily="2" charset="2"/>
              </a:rPr>
              <a:t> </a:t>
            </a:r>
            <a:r>
              <a:rPr lang="en-US" altLang="en-US" dirty="0"/>
              <a:t>geometry to image map</a:t>
            </a:r>
            <a:endParaRPr lang="de-DE" altLang="en-US" dirty="0"/>
          </a:p>
        </p:txBody>
      </p:sp>
      <p:sp>
        <p:nvSpPr>
          <p:cNvPr id="324614" name="Text Box 6"/>
          <p:cNvSpPr txBox="1">
            <a:spLocks noChangeArrowheads="1"/>
          </p:cNvSpPr>
          <p:nvPr/>
        </p:nvSpPr>
        <p:spPr bwMode="auto">
          <a:xfrm>
            <a:off x="3082925" y="5867400"/>
            <a:ext cx="933450" cy="379413"/>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filtering</a:t>
            </a:r>
            <a:endParaRPr lang="de-DE" altLang="en-US"/>
          </a:p>
        </p:txBody>
      </p:sp>
      <p:sp>
        <p:nvSpPr>
          <p:cNvPr id="324615" name="Text Box 7"/>
          <p:cNvSpPr txBox="1">
            <a:spLocks noChangeArrowheads="1"/>
          </p:cNvSpPr>
          <p:nvPr/>
        </p:nvSpPr>
        <p:spPr bwMode="auto">
          <a:xfrm>
            <a:off x="4495800" y="5867400"/>
            <a:ext cx="1073150" cy="379413"/>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mapping</a:t>
            </a:r>
            <a:endParaRPr lang="de-DE" altLang="en-US"/>
          </a:p>
        </p:txBody>
      </p:sp>
      <p:sp>
        <p:nvSpPr>
          <p:cNvPr id="324616" name="Text Box 8"/>
          <p:cNvSpPr txBox="1">
            <a:spLocks noChangeArrowheads="1"/>
          </p:cNvSpPr>
          <p:nvPr/>
        </p:nvSpPr>
        <p:spPr bwMode="auto">
          <a:xfrm>
            <a:off x="6048375" y="5867400"/>
            <a:ext cx="1162050" cy="379413"/>
          </a:xfrm>
          <a:prstGeom prst="rect">
            <a:avLst/>
          </a:prstGeom>
          <a:solidFill>
            <a:schemeClr val="accent2"/>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rendering</a:t>
            </a:r>
            <a:endParaRPr lang="de-DE" altLang="en-US"/>
          </a:p>
        </p:txBody>
      </p:sp>
      <p:cxnSp>
        <p:nvCxnSpPr>
          <p:cNvPr id="324617" name="AutoShape 9"/>
          <p:cNvCxnSpPr>
            <a:cxnSpLocks noChangeShapeType="1"/>
            <a:stCxn id="324614" idx="3"/>
            <a:endCxn id="324615" idx="1"/>
          </p:cNvCxnSpPr>
          <p:nvPr/>
        </p:nvCxnSpPr>
        <p:spPr bwMode="auto">
          <a:xfrm>
            <a:off x="4016375" y="6057900"/>
            <a:ext cx="479425" cy="0"/>
          </a:xfrm>
          <a:prstGeom prst="straightConnector1">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4618" name="AutoShape 10"/>
          <p:cNvCxnSpPr>
            <a:cxnSpLocks noChangeShapeType="1"/>
            <a:stCxn id="324615" idx="3"/>
            <a:endCxn id="324616" idx="1"/>
          </p:cNvCxnSpPr>
          <p:nvPr/>
        </p:nvCxnSpPr>
        <p:spPr bwMode="auto">
          <a:xfrm>
            <a:off x="5568950" y="6057900"/>
            <a:ext cx="479425" cy="0"/>
          </a:xfrm>
          <a:prstGeom prst="straightConnector1">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24619" name="Text Box 11"/>
          <p:cNvSpPr txBox="1">
            <a:spLocks noChangeArrowheads="1"/>
          </p:cNvSpPr>
          <p:nvPr/>
        </p:nvSpPr>
        <p:spPr bwMode="auto">
          <a:xfrm>
            <a:off x="1974850" y="5880100"/>
            <a:ext cx="6286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data</a:t>
            </a:r>
            <a:endParaRPr lang="de-DE" altLang="en-US"/>
          </a:p>
        </p:txBody>
      </p:sp>
      <p:sp>
        <p:nvSpPr>
          <p:cNvPr id="324620" name="Text Box 12"/>
          <p:cNvSpPr txBox="1">
            <a:spLocks noChangeArrowheads="1"/>
          </p:cNvSpPr>
          <p:nvPr/>
        </p:nvSpPr>
        <p:spPr bwMode="auto">
          <a:xfrm>
            <a:off x="7689850" y="5880100"/>
            <a:ext cx="806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image</a:t>
            </a:r>
            <a:endParaRPr lang="de-DE" altLang="en-US"/>
          </a:p>
        </p:txBody>
      </p:sp>
      <p:cxnSp>
        <p:nvCxnSpPr>
          <p:cNvPr id="324621" name="AutoShape 13"/>
          <p:cNvCxnSpPr>
            <a:cxnSpLocks noChangeShapeType="1"/>
            <a:stCxn id="324619" idx="3"/>
            <a:endCxn id="324614" idx="1"/>
          </p:cNvCxnSpPr>
          <p:nvPr/>
        </p:nvCxnSpPr>
        <p:spPr bwMode="auto">
          <a:xfrm flipV="1">
            <a:off x="2603500" y="6057900"/>
            <a:ext cx="479425" cy="6350"/>
          </a:xfrm>
          <a:prstGeom prst="straightConnector1">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4622" name="AutoShape 14"/>
          <p:cNvCxnSpPr>
            <a:cxnSpLocks noChangeShapeType="1"/>
            <a:stCxn id="324616" idx="3"/>
            <a:endCxn id="324620" idx="1"/>
          </p:cNvCxnSpPr>
          <p:nvPr/>
        </p:nvCxnSpPr>
        <p:spPr bwMode="auto">
          <a:xfrm>
            <a:off x="7210425" y="6057900"/>
            <a:ext cx="479425" cy="6350"/>
          </a:xfrm>
          <a:prstGeom prst="straightConnector1">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269163634"/>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5468" name="Picture 2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86200" y="4800600"/>
            <a:ext cx="1752600" cy="1146175"/>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50800">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45469" name="Picture 2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39000" y="4724400"/>
            <a:ext cx="1096963" cy="1219200"/>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50800">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45471" name="Rectangle 31"/>
          <p:cNvSpPr>
            <a:spLocks noGrp="1" noChangeArrowheads="1"/>
          </p:cNvSpPr>
          <p:nvPr>
            <p:ph type="title"/>
          </p:nvPr>
        </p:nvSpPr>
        <p:spPr/>
        <p:txBody>
          <a:bodyPr/>
          <a:lstStyle/>
          <a:p>
            <a:r>
              <a:rPr lang="de-DE" dirty="0" err="1" smtClean="0"/>
              <a:t>Visualization</a:t>
            </a:r>
            <a:r>
              <a:rPr lang="de-DE" dirty="0" smtClean="0"/>
              <a:t> </a:t>
            </a:r>
            <a:r>
              <a:rPr lang="de-DE" dirty="0" err="1" smtClean="0"/>
              <a:t>of</a:t>
            </a:r>
            <a:r>
              <a:rPr lang="de-DE" dirty="0" smtClean="0"/>
              <a:t> Multiparameter Data</a:t>
            </a:r>
            <a:endParaRPr lang="de-DE" dirty="0"/>
          </a:p>
        </p:txBody>
      </p:sp>
      <p:sp>
        <p:nvSpPr>
          <p:cNvPr id="445470" name="Rectangle 30"/>
          <p:cNvSpPr>
            <a:spLocks noGrp="1" noChangeArrowheads="1"/>
          </p:cNvSpPr>
          <p:nvPr>
            <p:ph idx="1"/>
          </p:nvPr>
        </p:nvSpPr>
        <p:spPr>
          <a:xfrm>
            <a:off x="250825" y="549275"/>
            <a:ext cx="8642350" cy="4384675"/>
          </a:xfrm>
        </p:spPr>
        <p:txBody>
          <a:bodyPr/>
          <a:lstStyle/>
          <a:p>
            <a:pPr>
              <a:lnSpc>
                <a:spcPct val="115000"/>
              </a:lnSpc>
            </a:pPr>
            <a:r>
              <a:rPr lang="en-US" b="1"/>
              <a:t>Pixel oriented techniques</a:t>
            </a:r>
            <a:endParaRPr lang="de-DE" b="1"/>
          </a:p>
          <a:p>
            <a:pPr lvl="1">
              <a:lnSpc>
                <a:spcPct val="115000"/>
              </a:lnSpc>
            </a:pPr>
            <a:r>
              <a:rPr lang="en-US" b="1"/>
              <a:t>Idea</a:t>
            </a:r>
            <a:r>
              <a:rPr lang="en-US"/>
              <a:t>:</a:t>
            </a:r>
          </a:p>
          <a:p>
            <a:pPr lvl="1">
              <a:lnSpc>
                <a:spcPct val="115000"/>
              </a:lnSpc>
              <a:buFont typeface="Wingdings" pitchFamily="2" charset="2"/>
              <a:buNone/>
            </a:pPr>
            <a:r>
              <a:rPr lang="en-US"/>
              <a:t>	visualization of data values as color coded pixels; color coding of the data values is done in a separate window for each parameter.</a:t>
            </a:r>
          </a:p>
          <a:p>
            <a:pPr lvl="1">
              <a:lnSpc>
                <a:spcPct val="115000"/>
              </a:lnSpc>
              <a:buFont typeface="Wingdings" pitchFamily="2" charset="2"/>
              <a:buNone/>
            </a:pPr>
            <a:r>
              <a:rPr lang="en-US"/>
              <a:t>	</a:t>
            </a:r>
            <a:r>
              <a:rPr lang="en-US">
                <a:sym typeface="Wingdings" pitchFamily="2" charset="2"/>
              </a:rPr>
              <a:t></a:t>
            </a:r>
            <a:r>
              <a:rPr lang="en-US"/>
              <a:t> visualization of large data sets possible. </a:t>
            </a:r>
            <a:endParaRPr lang="de-DE"/>
          </a:p>
          <a:p>
            <a:pPr>
              <a:lnSpc>
                <a:spcPct val="115000"/>
              </a:lnSpc>
              <a:buFont typeface="Wingdings" pitchFamily="2" charset="2"/>
              <a:buNone/>
            </a:pPr>
            <a:endParaRPr lang="en-US"/>
          </a:p>
          <a:p>
            <a:pPr lvl="1">
              <a:lnSpc>
                <a:spcPct val="115000"/>
              </a:lnSpc>
            </a:pPr>
            <a:r>
              <a:rPr lang="en-US"/>
              <a:t>Arrangement of the pixels has to be specified:</a:t>
            </a:r>
          </a:p>
          <a:p>
            <a:pPr lvl="2">
              <a:lnSpc>
                <a:spcPct val="115000"/>
              </a:lnSpc>
            </a:pPr>
            <a:r>
              <a:rPr lang="en-US"/>
              <a:t>Row-wise</a:t>
            </a:r>
          </a:p>
          <a:p>
            <a:pPr lvl="2">
              <a:lnSpc>
                <a:spcPct val="115000"/>
              </a:lnSpc>
            </a:pPr>
            <a:r>
              <a:rPr lang="en-US"/>
              <a:t>Column-wise</a:t>
            </a:r>
          </a:p>
          <a:p>
            <a:pPr lvl="2">
              <a:lnSpc>
                <a:spcPct val="115000"/>
              </a:lnSpc>
            </a:pPr>
            <a:r>
              <a:rPr lang="en-US"/>
              <a:t>Other patterns</a:t>
            </a:r>
            <a:endParaRPr lang="de-DE"/>
          </a:p>
        </p:txBody>
      </p:sp>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6493" name="Rectangle 29"/>
          <p:cNvSpPr>
            <a:spLocks noGrp="1" noChangeArrowheads="1"/>
          </p:cNvSpPr>
          <p:nvPr>
            <p:ph type="title"/>
          </p:nvPr>
        </p:nvSpPr>
        <p:spPr/>
        <p:txBody>
          <a:bodyPr/>
          <a:lstStyle/>
          <a:p>
            <a:r>
              <a:rPr lang="de-DE" dirty="0" err="1" smtClean="0"/>
              <a:t>Visualization</a:t>
            </a:r>
            <a:r>
              <a:rPr lang="de-DE" dirty="0" smtClean="0"/>
              <a:t> </a:t>
            </a:r>
            <a:r>
              <a:rPr lang="de-DE" dirty="0" err="1" smtClean="0"/>
              <a:t>of</a:t>
            </a:r>
            <a:r>
              <a:rPr lang="de-DE" dirty="0" smtClean="0"/>
              <a:t> Multiparameter Data</a:t>
            </a:r>
            <a:endParaRPr lang="de-DE" dirty="0"/>
          </a:p>
        </p:txBody>
      </p:sp>
      <p:sp>
        <p:nvSpPr>
          <p:cNvPr id="446492" name="Rectangle 28"/>
          <p:cNvSpPr>
            <a:spLocks noGrp="1" noChangeArrowheads="1"/>
          </p:cNvSpPr>
          <p:nvPr>
            <p:ph idx="1"/>
          </p:nvPr>
        </p:nvSpPr>
        <p:spPr/>
        <p:txBody>
          <a:bodyPr/>
          <a:lstStyle/>
          <a:p>
            <a:r>
              <a:rPr lang="en-US" b="1"/>
              <a:t>2 step techniques:</a:t>
            </a:r>
            <a:endParaRPr lang="de-DE"/>
          </a:p>
          <a:p>
            <a:pPr lvl="1"/>
            <a:r>
              <a:rPr lang="en-US"/>
              <a:t>pixels organized in small groups</a:t>
            </a:r>
            <a:endParaRPr lang="de-DE"/>
          </a:p>
          <a:p>
            <a:pPr lvl="1"/>
            <a:r>
              <a:rPr lang="en-US"/>
              <a:t>arrangement of the groups</a:t>
            </a:r>
          </a:p>
          <a:p>
            <a:pPr lvl="1">
              <a:buFont typeface="Wingdings" pitchFamily="2" charset="2"/>
              <a:buNone/>
            </a:pPr>
            <a:endParaRPr lang="de-DE"/>
          </a:p>
          <a:p>
            <a:r>
              <a:rPr lang="en-US" b="1"/>
              <a:t>Recursive pattern technique (Keim, Kriegel, 1995)</a:t>
            </a:r>
          </a:p>
          <a:p>
            <a:pPr lvl="1"/>
            <a:r>
              <a:rPr lang="en-US"/>
              <a:t>recursive arrangement of the groups</a:t>
            </a:r>
            <a:endParaRPr lang="de-DE"/>
          </a:p>
        </p:txBody>
      </p:sp>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7515" name="Picture 2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2200" y="4495800"/>
            <a:ext cx="4419600" cy="1493838"/>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50800">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47517" name="Rectangle 29"/>
          <p:cNvSpPr>
            <a:spLocks noGrp="1" noChangeArrowheads="1"/>
          </p:cNvSpPr>
          <p:nvPr>
            <p:ph type="title"/>
          </p:nvPr>
        </p:nvSpPr>
        <p:spPr/>
        <p:txBody>
          <a:bodyPr/>
          <a:lstStyle/>
          <a:p>
            <a:r>
              <a:rPr lang="de-DE" dirty="0" err="1" smtClean="0"/>
              <a:t>Visualization</a:t>
            </a:r>
            <a:r>
              <a:rPr lang="de-DE" dirty="0" smtClean="0"/>
              <a:t> </a:t>
            </a:r>
            <a:r>
              <a:rPr lang="de-DE" dirty="0" err="1" smtClean="0"/>
              <a:t>of</a:t>
            </a:r>
            <a:r>
              <a:rPr lang="de-DE" dirty="0" smtClean="0"/>
              <a:t> Multiparameter Data</a:t>
            </a:r>
            <a:endParaRPr lang="de-DE" dirty="0"/>
          </a:p>
        </p:txBody>
      </p:sp>
      <p:sp>
        <p:nvSpPr>
          <p:cNvPr id="447516" name="Rectangle 28"/>
          <p:cNvSpPr>
            <a:spLocks noGrp="1" noChangeArrowheads="1"/>
          </p:cNvSpPr>
          <p:nvPr>
            <p:ph idx="1"/>
          </p:nvPr>
        </p:nvSpPr>
        <p:spPr>
          <a:xfrm>
            <a:off x="250825" y="549275"/>
            <a:ext cx="8642350" cy="4098925"/>
          </a:xfrm>
        </p:spPr>
        <p:txBody>
          <a:bodyPr/>
          <a:lstStyle/>
          <a:p>
            <a:pPr>
              <a:lnSpc>
                <a:spcPct val="125000"/>
              </a:lnSpc>
            </a:pPr>
            <a:r>
              <a:rPr lang="en-US" b="1"/>
              <a:t>Example for recursive pattern technique:</a:t>
            </a:r>
            <a:r>
              <a:rPr lang="de-DE" b="1"/>
              <a:t/>
            </a:r>
            <a:br>
              <a:rPr lang="de-DE" b="1"/>
            </a:br>
            <a:r>
              <a:rPr lang="en-US"/>
              <a:t>A measurement station yields 5 parameters three times daily: air pressure, humidity, temperature, O</a:t>
            </a:r>
            <a:r>
              <a:rPr lang="en-US" baseline="-25000"/>
              <a:t>2</a:t>
            </a:r>
            <a:r>
              <a:rPr lang="en-US"/>
              <a:t>- and CO</a:t>
            </a:r>
            <a:r>
              <a:rPr lang="en-US" baseline="-25000"/>
              <a:t>2</a:t>
            </a:r>
            <a:r>
              <a:rPr lang="en-US"/>
              <a:t> concentrations.</a:t>
            </a:r>
            <a:endParaRPr lang="de-DE"/>
          </a:p>
          <a:p>
            <a:pPr>
              <a:lnSpc>
                <a:spcPct val="125000"/>
              </a:lnSpc>
            </a:pPr>
            <a:r>
              <a:rPr lang="en-US" b="1"/>
              <a:t>Pixel arrangement:</a:t>
            </a:r>
            <a:endParaRPr lang="de-DE" b="1"/>
          </a:p>
          <a:p>
            <a:pPr lvl="1">
              <a:lnSpc>
                <a:spcPct val="125000"/>
              </a:lnSpc>
            </a:pPr>
            <a:r>
              <a:rPr lang="en-US"/>
              <a:t>1st  level: create a 3 * 5 pattern which codes the daily measures row-wise.</a:t>
            </a:r>
            <a:endParaRPr lang="de-DE"/>
          </a:p>
        </p:txBody>
      </p:sp>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8540" name="Picture 2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6313" y="2193925"/>
            <a:ext cx="7191375" cy="3368675"/>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50800">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48542" name="Rectangle 30"/>
          <p:cNvSpPr>
            <a:spLocks noGrp="1" noChangeArrowheads="1"/>
          </p:cNvSpPr>
          <p:nvPr>
            <p:ph type="title"/>
          </p:nvPr>
        </p:nvSpPr>
        <p:spPr/>
        <p:txBody>
          <a:bodyPr/>
          <a:lstStyle/>
          <a:p>
            <a:r>
              <a:rPr lang="de-DE" dirty="0" err="1" smtClean="0"/>
              <a:t>Visualization</a:t>
            </a:r>
            <a:r>
              <a:rPr lang="de-DE" dirty="0" smtClean="0"/>
              <a:t> </a:t>
            </a:r>
            <a:r>
              <a:rPr lang="de-DE" dirty="0" err="1" smtClean="0"/>
              <a:t>of</a:t>
            </a:r>
            <a:r>
              <a:rPr lang="de-DE" dirty="0" smtClean="0"/>
              <a:t> Multiparameter Data</a:t>
            </a:r>
            <a:endParaRPr lang="de-DE" dirty="0"/>
          </a:p>
        </p:txBody>
      </p:sp>
      <p:sp>
        <p:nvSpPr>
          <p:cNvPr id="448541" name="Rectangle 29"/>
          <p:cNvSpPr>
            <a:spLocks noGrp="1" noChangeArrowheads="1"/>
          </p:cNvSpPr>
          <p:nvPr>
            <p:ph idx="1"/>
          </p:nvPr>
        </p:nvSpPr>
        <p:spPr>
          <a:xfrm>
            <a:off x="250825" y="549275"/>
            <a:ext cx="8642350" cy="2235200"/>
          </a:xfrm>
        </p:spPr>
        <p:txBody>
          <a:bodyPr/>
          <a:lstStyle/>
          <a:p>
            <a:r>
              <a:rPr lang="en-US" b="1"/>
              <a:t>2nd  level</a:t>
            </a:r>
            <a:r>
              <a:rPr lang="en-US"/>
              <a:t>: create a 5 * 7 pattern which codes measured values of a month in a weekly left-right-arrangement. </a:t>
            </a:r>
            <a:endParaRPr lang="de-DE"/>
          </a:p>
        </p:txBody>
      </p:sp>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9562" name="Picture 2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2286000"/>
            <a:ext cx="7620000" cy="3346450"/>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50800">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49564" name="Rectangle 28"/>
          <p:cNvSpPr>
            <a:spLocks noGrp="1" noChangeArrowheads="1"/>
          </p:cNvSpPr>
          <p:nvPr>
            <p:ph type="title"/>
          </p:nvPr>
        </p:nvSpPr>
        <p:spPr/>
        <p:txBody>
          <a:bodyPr/>
          <a:lstStyle/>
          <a:p>
            <a:r>
              <a:rPr lang="de-DE" dirty="0" err="1" smtClean="0"/>
              <a:t>Visualization</a:t>
            </a:r>
            <a:r>
              <a:rPr lang="de-DE" dirty="0" smtClean="0"/>
              <a:t> </a:t>
            </a:r>
            <a:r>
              <a:rPr lang="de-DE" dirty="0" err="1" smtClean="0"/>
              <a:t>of</a:t>
            </a:r>
            <a:r>
              <a:rPr lang="de-DE" dirty="0" smtClean="0"/>
              <a:t> Multiparameter Data</a:t>
            </a:r>
            <a:endParaRPr lang="de-DE" dirty="0"/>
          </a:p>
        </p:txBody>
      </p:sp>
      <p:sp>
        <p:nvSpPr>
          <p:cNvPr id="449563" name="Rectangle 27"/>
          <p:cNvSpPr>
            <a:spLocks noGrp="1" noChangeArrowheads="1"/>
          </p:cNvSpPr>
          <p:nvPr>
            <p:ph idx="1"/>
          </p:nvPr>
        </p:nvSpPr>
        <p:spPr>
          <a:xfrm>
            <a:off x="250825" y="635000"/>
            <a:ext cx="8642350" cy="1376363"/>
          </a:xfrm>
        </p:spPr>
        <p:txBody>
          <a:bodyPr/>
          <a:lstStyle/>
          <a:p>
            <a:r>
              <a:rPr lang="en-US" b="1"/>
              <a:t>3rd level</a:t>
            </a:r>
            <a:r>
              <a:rPr lang="en-US"/>
              <a:t>: create a 20 * 12 Pattern with the measured values of 20 years; monthly in a left-right-arrangement</a:t>
            </a:r>
            <a:r>
              <a:rPr lang="en-GB"/>
              <a:t> </a:t>
            </a:r>
            <a:r>
              <a:rPr lang="en-US"/>
              <a:t> </a:t>
            </a:r>
            <a:endParaRPr lang="de-DE"/>
          </a:p>
        </p:txBody>
      </p:sp>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0" name="Text Box 10"/>
          <p:cNvSpPr txBox="1">
            <a:spLocks noChangeArrowheads="1"/>
          </p:cNvSpPr>
          <p:nvPr/>
        </p:nvSpPr>
        <p:spPr bwMode="auto">
          <a:xfrm>
            <a:off x="457200" y="457200"/>
            <a:ext cx="9067800" cy="2225675"/>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50800">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endParaRPr lang="en-US">
              <a:solidFill>
                <a:srgbClr val="000000"/>
              </a:solidFill>
              <a:effectLst>
                <a:outerShdw blurRad="38100" dist="38100" dir="2700000" algn="tl">
                  <a:srgbClr val="C0C0C0"/>
                </a:outerShdw>
              </a:effectLst>
              <a:cs typeface="Times New Roman" pitchFamily="18" charset="0"/>
            </a:endParaRPr>
          </a:p>
          <a:p>
            <a:pPr algn="l" eaLnBrk="0" hangingPunct="0"/>
            <a:endParaRPr lang="en-US">
              <a:solidFill>
                <a:srgbClr val="000000"/>
              </a:solidFill>
              <a:effectLst>
                <a:outerShdw blurRad="38100" dist="38100" dir="2700000" algn="tl">
                  <a:srgbClr val="C0C0C0"/>
                </a:outerShdw>
              </a:effectLst>
              <a:cs typeface="Times New Roman" pitchFamily="18" charset="0"/>
            </a:endParaRPr>
          </a:p>
          <a:p>
            <a:pPr algn="l" eaLnBrk="0" hangingPunct="0"/>
            <a:r>
              <a:rPr lang="en-US" b="1">
                <a:solidFill>
                  <a:srgbClr val="000000"/>
                </a:solidFill>
                <a:effectLst>
                  <a:outerShdw blurRad="38100" dist="38100" dir="2700000" algn="tl">
                    <a:srgbClr val="C0C0C0"/>
                  </a:outerShdw>
                </a:effectLst>
                <a:cs typeface="Times New Roman" pitchFamily="18" charset="0"/>
              </a:rPr>
              <a:t> </a:t>
            </a:r>
            <a:endParaRPr lang="de-DE">
              <a:solidFill>
                <a:srgbClr val="000000"/>
              </a:solidFill>
              <a:effectLst>
                <a:outerShdw blurRad="38100" dist="38100" dir="2700000" algn="tl">
                  <a:srgbClr val="C0C0C0"/>
                </a:outerShdw>
              </a:effectLst>
              <a:cs typeface="Times New Roman" pitchFamily="18" charset="0"/>
            </a:endParaRPr>
          </a:p>
          <a:p>
            <a:pPr algn="l" eaLnBrk="0" hangingPunct="0"/>
            <a:r>
              <a:rPr lang="en-US">
                <a:solidFill>
                  <a:srgbClr val="000000"/>
                </a:solidFill>
                <a:effectLst>
                  <a:outerShdw blurRad="38100" dist="38100" dir="2700000" algn="tl">
                    <a:srgbClr val="C0C0C0"/>
                  </a:outerShdw>
                </a:effectLst>
                <a:cs typeface="Times New Roman" pitchFamily="18" charset="0"/>
              </a:rPr>
              <a:t>					 </a:t>
            </a:r>
            <a:endParaRPr lang="de-DE">
              <a:solidFill>
                <a:srgbClr val="000000"/>
              </a:solidFill>
              <a:effectLst>
                <a:outerShdw blurRad="38100" dist="38100" dir="2700000" algn="tl">
                  <a:srgbClr val="C0C0C0"/>
                </a:outerShdw>
              </a:effectLst>
              <a:cs typeface="Times New Roman" pitchFamily="18" charset="0"/>
            </a:endParaRPr>
          </a:p>
          <a:p>
            <a:pPr algn="l" eaLnBrk="0" hangingPunct="0"/>
            <a:r>
              <a:rPr lang="en-US" b="1">
                <a:solidFill>
                  <a:srgbClr val="000000"/>
                </a:solidFill>
                <a:effectLst>
                  <a:outerShdw blurRad="38100" dist="38100" dir="2700000" algn="tl">
                    <a:srgbClr val="C0C0C0"/>
                  </a:outerShdw>
                </a:effectLst>
                <a:cs typeface="Times New Roman" pitchFamily="18" charset="0"/>
              </a:rPr>
              <a:t>			</a:t>
            </a:r>
            <a:endParaRPr lang="de-DE" b="1">
              <a:solidFill>
                <a:srgbClr val="000000"/>
              </a:solidFill>
              <a:effectLst>
                <a:outerShdw blurRad="38100" dist="38100" dir="2700000" algn="tl">
                  <a:srgbClr val="C0C0C0"/>
                </a:outerShdw>
              </a:effectLst>
              <a:cs typeface="Times New Roman" pitchFamily="18" charset="0"/>
            </a:endParaRPr>
          </a:p>
          <a:p>
            <a:pPr algn="l" eaLnBrk="0" hangingPunct="0"/>
            <a:r>
              <a:rPr lang="en-US" b="1">
                <a:solidFill>
                  <a:srgbClr val="000000"/>
                </a:solidFill>
                <a:effectLst>
                  <a:outerShdw blurRad="38100" dist="38100" dir="2700000" algn="tl">
                    <a:srgbClr val="C0C0C0"/>
                  </a:outerShdw>
                </a:effectLst>
                <a:cs typeface="Times New Roman" pitchFamily="18" charset="0"/>
              </a:rPr>
              <a:t/>
            </a:r>
            <a:br>
              <a:rPr lang="en-US" b="1">
                <a:solidFill>
                  <a:srgbClr val="000000"/>
                </a:solidFill>
                <a:effectLst>
                  <a:outerShdw blurRad="38100" dist="38100" dir="2700000" algn="tl">
                    <a:srgbClr val="C0C0C0"/>
                  </a:outerShdw>
                </a:effectLst>
                <a:cs typeface="Times New Roman" pitchFamily="18" charset="0"/>
              </a:rPr>
            </a:br>
            <a:endParaRPr lang="de-DE" b="1">
              <a:solidFill>
                <a:srgbClr val="000000"/>
              </a:solidFill>
              <a:effectLst>
                <a:outerShdw blurRad="38100" dist="38100" dir="2700000" algn="tl">
                  <a:srgbClr val="C0C0C0"/>
                </a:outerShdw>
              </a:effectLst>
              <a:cs typeface="Times New Roman" pitchFamily="18" charset="0"/>
            </a:endParaRPr>
          </a:p>
        </p:txBody>
      </p:sp>
      <p:pic>
        <p:nvPicPr>
          <p:cNvPr id="450588" name="Picture 2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1981200"/>
            <a:ext cx="7010400" cy="3505200"/>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50800">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50591" name="Rectangle 31"/>
          <p:cNvSpPr>
            <a:spLocks noGrp="1" noChangeArrowheads="1"/>
          </p:cNvSpPr>
          <p:nvPr>
            <p:ph type="title"/>
          </p:nvPr>
        </p:nvSpPr>
        <p:spPr/>
        <p:txBody>
          <a:bodyPr/>
          <a:lstStyle/>
          <a:p>
            <a:r>
              <a:rPr lang="de-DE" dirty="0" err="1" smtClean="0"/>
              <a:t>Visualization</a:t>
            </a:r>
            <a:r>
              <a:rPr lang="de-DE" dirty="0" smtClean="0"/>
              <a:t> </a:t>
            </a:r>
            <a:r>
              <a:rPr lang="de-DE" dirty="0" err="1" smtClean="0"/>
              <a:t>of</a:t>
            </a:r>
            <a:r>
              <a:rPr lang="de-DE" dirty="0" smtClean="0"/>
              <a:t> Multiparameter Data</a:t>
            </a:r>
            <a:endParaRPr lang="de-DE" dirty="0"/>
          </a:p>
        </p:txBody>
      </p:sp>
      <p:sp>
        <p:nvSpPr>
          <p:cNvPr id="450592" name="Rectangle 32"/>
          <p:cNvSpPr>
            <a:spLocks noGrp="1" noChangeArrowheads="1"/>
          </p:cNvSpPr>
          <p:nvPr>
            <p:ph idx="1"/>
          </p:nvPr>
        </p:nvSpPr>
        <p:spPr/>
        <p:txBody>
          <a:bodyPr/>
          <a:lstStyle/>
          <a:p>
            <a:r>
              <a:rPr lang="en-US" b="1"/>
              <a:t>Result:</a:t>
            </a:r>
            <a:r>
              <a:rPr lang="en-US"/>
              <a:t> image of 300 * 420 pixels representing 126000 data values</a:t>
            </a:r>
            <a:endParaRPr lang="de-DE"/>
          </a:p>
        </p:txBody>
      </p:sp>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1612" name="Picture 2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1127125"/>
            <a:ext cx="6705600" cy="4575175"/>
          </a:xfrm>
          <a:prstGeom prst="rect">
            <a:avLst/>
          </a:prstGeom>
          <a:noFill/>
          <a:extLst>
            <a:ext uri="{909E8E84-426E-40DD-AFC4-6F175D3DCCD1}">
              <a14:hiddenFill xmlns:a14="http://schemas.microsoft.com/office/drawing/2010/main">
                <a:solidFill>
                  <a:srgbClr val="FFFFFF"/>
                </a:solidFill>
              </a14:hiddenFill>
            </a:ext>
          </a:extLst>
        </p:spPr>
      </p:pic>
      <p:sp>
        <p:nvSpPr>
          <p:cNvPr id="451613" name="Text Box 29"/>
          <p:cNvSpPr txBox="1">
            <a:spLocks noChangeArrowheads="1"/>
          </p:cNvSpPr>
          <p:nvPr/>
        </p:nvSpPr>
        <p:spPr bwMode="auto">
          <a:xfrm>
            <a:off x="914400" y="5851525"/>
            <a:ext cx="7315200" cy="396875"/>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50800">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en-US">
                <a:cs typeface="Times New Roman" pitchFamily="18" charset="0"/>
              </a:rPr>
              <a:t>Stock prices of the FAZ index , Jan 74 – April 95</a:t>
            </a:r>
            <a:endParaRPr lang="de-DE" b="1">
              <a:solidFill>
                <a:srgbClr val="000000"/>
              </a:solidFill>
              <a:cs typeface="Times New Roman" pitchFamily="18" charset="0"/>
            </a:endParaRPr>
          </a:p>
        </p:txBody>
      </p:sp>
      <p:sp>
        <p:nvSpPr>
          <p:cNvPr id="451615" name="Rectangle 31"/>
          <p:cNvSpPr>
            <a:spLocks noGrp="1" noChangeArrowheads="1"/>
          </p:cNvSpPr>
          <p:nvPr>
            <p:ph type="title"/>
          </p:nvPr>
        </p:nvSpPr>
        <p:spPr/>
        <p:txBody>
          <a:bodyPr/>
          <a:lstStyle/>
          <a:p>
            <a:r>
              <a:rPr lang="de-DE" dirty="0" err="1" smtClean="0"/>
              <a:t>Visualization</a:t>
            </a:r>
            <a:r>
              <a:rPr lang="de-DE" dirty="0" smtClean="0"/>
              <a:t> </a:t>
            </a:r>
            <a:r>
              <a:rPr lang="de-DE" dirty="0" err="1" smtClean="0"/>
              <a:t>of</a:t>
            </a:r>
            <a:r>
              <a:rPr lang="de-DE" dirty="0" smtClean="0"/>
              <a:t> Multiparameter Data</a:t>
            </a:r>
            <a:endParaRPr lang="de-DE" dirty="0"/>
          </a:p>
        </p:txBody>
      </p:sp>
      <p:sp>
        <p:nvSpPr>
          <p:cNvPr id="451614" name="Rectangle 30"/>
          <p:cNvSpPr>
            <a:spLocks noGrp="1" noChangeArrowheads="1"/>
          </p:cNvSpPr>
          <p:nvPr>
            <p:ph idx="1"/>
          </p:nvPr>
        </p:nvSpPr>
        <p:spPr>
          <a:xfrm>
            <a:off x="250825" y="549275"/>
            <a:ext cx="1878013" cy="1117600"/>
          </a:xfrm>
        </p:spPr>
        <p:txBody>
          <a:bodyPr/>
          <a:lstStyle/>
          <a:p>
            <a:r>
              <a:rPr lang="en-US">
                <a:solidFill>
                  <a:srgbClr val="000000"/>
                </a:solidFill>
              </a:rPr>
              <a:t>Example:</a:t>
            </a:r>
            <a:endParaRPr lang="de-DE">
              <a:solidFill>
                <a:srgbClr val="000000"/>
              </a:solidFill>
            </a:endParaRPr>
          </a:p>
        </p:txBody>
      </p:sp>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2620" name="Rectangle 12"/>
          <p:cNvSpPr>
            <a:spLocks noGrp="1" noChangeArrowheads="1"/>
          </p:cNvSpPr>
          <p:nvPr>
            <p:ph type="title"/>
          </p:nvPr>
        </p:nvSpPr>
        <p:spPr/>
        <p:txBody>
          <a:bodyPr/>
          <a:lstStyle/>
          <a:p>
            <a:r>
              <a:rPr lang="de-DE" dirty="0" err="1" smtClean="0"/>
              <a:t>Visualization</a:t>
            </a:r>
            <a:r>
              <a:rPr lang="de-DE" dirty="0" smtClean="0"/>
              <a:t> </a:t>
            </a:r>
            <a:r>
              <a:rPr lang="de-DE" dirty="0" err="1" smtClean="0"/>
              <a:t>of</a:t>
            </a:r>
            <a:r>
              <a:rPr lang="de-DE" dirty="0" smtClean="0"/>
              <a:t> Multiparameter Data</a:t>
            </a:r>
            <a:endParaRPr lang="de-DE" dirty="0"/>
          </a:p>
        </p:txBody>
      </p:sp>
      <p:sp>
        <p:nvSpPr>
          <p:cNvPr id="452619" name="Rectangle 11"/>
          <p:cNvSpPr>
            <a:spLocks noGrp="1" noChangeArrowheads="1"/>
          </p:cNvSpPr>
          <p:nvPr>
            <p:ph idx="1"/>
          </p:nvPr>
        </p:nvSpPr>
        <p:spPr/>
        <p:txBody>
          <a:bodyPr/>
          <a:lstStyle/>
          <a:p>
            <a:r>
              <a:rPr lang="en-US" b="1"/>
              <a:t>Assessment of pixel based techniques</a:t>
            </a:r>
            <a:endParaRPr lang="de-DE"/>
          </a:p>
          <a:p>
            <a:pPr lvl="1"/>
            <a:r>
              <a:rPr lang="en-US" b="1"/>
              <a:t>good</a:t>
            </a:r>
            <a:r>
              <a:rPr lang="en-US"/>
              <a:t>		</a:t>
            </a:r>
            <a:endParaRPr lang="de-DE"/>
          </a:p>
          <a:p>
            <a:pPr lvl="2"/>
            <a:r>
              <a:rPr lang="en-US"/>
              <a:t>visualization of big data sets possible</a:t>
            </a:r>
            <a:endParaRPr lang="de-DE"/>
          </a:p>
          <a:p>
            <a:pPr lvl="1">
              <a:buFont typeface="Wingdings" pitchFamily="2" charset="2"/>
              <a:buNone/>
            </a:pPr>
            <a:endParaRPr lang="de-DE"/>
          </a:p>
          <a:p>
            <a:pPr lvl="1"/>
            <a:r>
              <a:rPr lang="en-US" b="1"/>
              <a:t>bad</a:t>
            </a:r>
            <a:r>
              <a:rPr lang="en-US"/>
              <a:t>:	</a:t>
            </a:r>
            <a:endParaRPr lang="de-DE"/>
          </a:p>
          <a:p>
            <a:pPr lvl="2"/>
            <a:r>
              <a:rPr lang="en-US"/>
              <a:t>effective arrangements are necessary</a:t>
            </a:r>
            <a:endParaRPr lang="de-DE"/>
          </a:p>
          <a:p>
            <a:pPr lvl="2"/>
            <a:r>
              <a:rPr lang="en-US"/>
              <a:t>problems with color perception and distinction on pixel level</a:t>
            </a:r>
            <a:endParaRPr lang="de-DE"/>
          </a:p>
        </p:txBody>
      </p:sp>
    </p:spTree>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3661" name="Rectangle 29"/>
          <p:cNvSpPr>
            <a:spLocks noGrp="1" noChangeArrowheads="1"/>
          </p:cNvSpPr>
          <p:nvPr>
            <p:ph type="title"/>
          </p:nvPr>
        </p:nvSpPr>
        <p:spPr/>
        <p:txBody>
          <a:bodyPr/>
          <a:lstStyle/>
          <a:p>
            <a:r>
              <a:rPr lang="de-DE" dirty="0" err="1" smtClean="0"/>
              <a:t>Visualization</a:t>
            </a:r>
            <a:r>
              <a:rPr lang="de-DE" dirty="0" smtClean="0"/>
              <a:t> </a:t>
            </a:r>
            <a:r>
              <a:rPr lang="de-DE" dirty="0" err="1" smtClean="0"/>
              <a:t>of</a:t>
            </a:r>
            <a:r>
              <a:rPr lang="de-DE" dirty="0" smtClean="0"/>
              <a:t> Multiparameter Data</a:t>
            </a:r>
            <a:endParaRPr lang="de-DE" dirty="0"/>
          </a:p>
        </p:txBody>
      </p:sp>
      <p:sp>
        <p:nvSpPr>
          <p:cNvPr id="453660" name="Rectangle 28"/>
          <p:cNvSpPr>
            <a:spLocks noGrp="1" noChangeArrowheads="1"/>
          </p:cNvSpPr>
          <p:nvPr>
            <p:ph idx="1"/>
          </p:nvPr>
        </p:nvSpPr>
        <p:spPr/>
        <p:txBody>
          <a:bodyPr/>
          <a:lstStyle/>
          <a:p>
            <a:r>
              <a:rPr lang="en-US" b="1" dirty="0">
                <a:solidFill>
                  <a:srgbClr val="000000"/>
                </a:solidFill>
              </a:rPr>
              <a:t>Hierarchical methods</a:t>
            </a:r>
            <a:endParaRPr lang="de-DE" dirty="0">
              <a:solidFill>
                <a:srgbClr val="000000"/>
              </a:solidFill>
            </a:endParaRPr>
          </a:p>
          <a:p>
            <a:pPr lvl="1"/>
            <a:r>
              <a:rPr lang="en-US" dirty="0">
                <a:solidFill>
                  <a:srgbClr val="000000"/>
                </a:solidFill>
              </a:rPr>
              <a:t>Principle: visualization of data values using hierarchical parameter arrangements</a:t>
            </a:r>
            <a:endParaRPr lang="de-DE" dirty="0">
              <a:solidFill>
                <a:srgbClr val="000000"/>
              </a:solidFill>
            </a:endParaRPr>
          </a:p>
          <a:p>
            <a:pPr lvl="1"/>
            <a:endParaRPr lang="en-US" dirty="0">
              <a:solidFill>
                <a:srgbClr val="000000"/>
              </a:solidFill>
            </a:endParaRPr>
          </a:p>
        </p:txBody>
      </p:sp>
    </p:spTree>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4685" name="Rectangle 29"/>
          <p:cNvSpPr>
            <a:spLocks noGrp="1" noChangeArrowheads="1"/>
          </p:cNvSpPr>
          <p:nvPr>
            <p:ph type="title"/>
          </p:nvPr>
        </p:nvSpPr>
        <p:spPr/>
        <p:txBody>
          <a:bodyPr/>
          <a:lstStyle/>
          <a:p>
            <a:r>
              <a:rPr lang="de-DE" dirty="0" err="1" smtClean="0"/>
              <a:t>Visualization</a:t>
            </a:r>
            <a:r>
              <a:rPr lang="de-DE" dirty="0" smtClean="0"/>
              <a:t> </a:t>
            </a:r>
            <a:r>
              <a:rPr lang="de-DE" dirty="0" err="1" smtClean="0"/>
              <a:t>of</a:t>
            </a:r>
            <a:r>
              <a:rPr lang="de-DE" dirty="0" smtClean="0"/>
              <a:t> Multiparameter Data</a:t>
            </a:r>
            <a:endParaRPr lang="de-DE" dirty="0"/>
          </a:p>
        </p:txBody>
      </p:sp>
      <p:sp>
        <p:nvSpPr>
          <p:cNvPr id="454684" name="Rectangle 28"/>
          <p:cNvSpPr>
            <a:spLocks noGrp="1" noChangeArrowheads="1"/>
          </p:cNvSpPr>
          <p:nvPr>
            <p:ph idx="1"/>
          </p:nvPr>
        </p:nvSpPr>
        <p:spPr/>
        <p:txBody>
          <a:bodyPr/>
          <a:lstStyle/>
          <a:p>
            <a:pPr eaLnBrk="0" hangingPunct="0">
              <a:lnSpc>
                <a:spcPct val="120000"/>
              </a:lnSpc>
              <a:spcBef>
                <a:spcPct val="0"/>
              </a:spcBef>
              <a:buClrTx/>
              <a:buFontTx/>
              <a:buNone/>
            </a:pPr>
            <a:r>
              <a:rPr lang="en-US" sz="1900" b="1">
                <a:cs typeface="Times New Roman" pitchFamily="18" charset="0"/>
              </a:rPr>
              <a:t>Dimensional stacking</a:t>
            </a:r>
            <a:r>
              <a:rPr lang="en-US" sz="1900">
                <a:cs typeface="Times New Roman" pitchFamily="18" charset="0"/>
              </a:rPr>
              <a:t> (Leblanc, Ward, Wittels, 1990)</a:t>
            </a:r>
            <a:endParaRPr lang="de-DE" sz="1900">
              <a:cs typeface="Times New Roman" pitchFamily="18" charset="0"/>
            </a:endParaRPr>
          </a:p>
          <a:p>
            <a:pPr eaLnBrk="0" hangingPunct="0">
              <a:lnSpc>
                <a:spcPct val="120000"/>
              </a:lnSpc>
              <a:spcBef>
                <a:spcPct val="0"/>
              </a:spcBef>
              <a:buClrTx/>
              <a:buFontTx/>
              <a:buNone/>
            </a:pPr>
            <a:r>
              <a:rPr lang="en-US" sz="1900">
                <a:cs typeface="Times New Roman" pitchFamily="18" charset="0"/>
              </a:rPr>
              <a:t>	</a:t>
            </a:r>
            <a:endParaRPr lang="de-DE" sz="1900">
              <a:cs typeface="Times New Roman" pitchFamily="18" charset="0"/>
            </a:endParaRPr>
          </a:p>
          <a:p>
            <a:pPr eaLnBrk="0" hangingPunct="0">
              <a:lnSpc>
                <a:spcPct val="120000"/>
              </a:lnSpc>
              <a:spcBef>
                <a:spcPct val="0"/>
              </a:spcBef>
              <a:buClrTx/>
              <a:buFontTx/>
              <a:buNone/>
            </a:pPr>
            <a:r>
              <a:rPr lang="en-US" sz="1900" b="1">
                <a:cs typeface="Times New Roman" pitchFamily="18" charset="0"/>
              </a:rPr>
              <a:t>starting point:</a:t>
            </a:r>
            <a:r>
              <a:rPr lang="en-US" sz="1900">
                <a:cs typeface="Times New Roman" pitchFamily="18" charset="0"/>
              </a:rPr>
              <a:t>	</a:t>
            </a:r>
            <a:endParaRPr lang="de-DE" sz="1900">
              <a:cs typeface="Times New Roman" pitchFamily="18" charset="0"/>
            </a:endParaRPr>
          </a:p>
          <a:p>
            <a:pPr eaLnBrk="0" hangingPunct="0">
              <a:lnSpc>
                <a:spcPct val="120000"/>
              </a:lnSpc>
              <a:spcBef>
                <a:spcPct val="0"/>
              </a:spcBef>
              <a:buClrTx/>
              <a:buFontTx/>
              <a:buNone/>
            </a:pPr>
            <a:r>
              <a:rPr lang="en-US" sz="1900" i="1">
                <a:cs typeface="Times New Roman" pitchFamily="18" charset="0"/>
              </a:rPr>
              <a:t>m </a:t>
            </a:r>
            <a:r>
              <a:rPr lang="en-US" sz="1900">
                <a:cs typeface="Times New Roman" pitchFamily="18" charset="0"/>
              </a:rPr>
              <a:t>parameters </a:t>
            </a:r>
            <a:r>
              <a:rPr lang="en-US" sz="1900" i="1">
                <a:cs typeface="Times New Roman" pitchFamily="18" charset="0"/>
              </a:rPr>
              <a:t>P</a:t>
            </a:r>
            <a:r>
              <a:rPr lang="en-US" sz="1900" i="1" baseline="-30000">
                <a:cs typeface="Times New Roman" pitchFamily="18" charset="0"/>
              </a:rPr>
              <a:t>1</a:t>
            </a:r>
            <a:r>
              <a:rPr lang="en-US" sz="1900">
                <a:cs typeface="Times New Roman" pitchFamily="18" charset="0"/>
              </a:rPr>
              <a:t> to </a:t>
            </a:r>
            <a:r>
              <a:rPr lang="en-US" sz="1900" i="1">
                <a:cs typeface="Times New Roman" pitchFamily="18" charset="0"/>
              </a:rPr>
              <a:t>P</a:t>
            </a:r>
            <a:r>
              <a:rPr lang="en-US" sz="1900" i="1" baseline="-30000">
                <a:cs typeface="Times New Roman" pitchFamily="18" charset="0"/>
              </a:rPr>
              <a:t>m</a:t>
            </a:r>
            <a:r>
              <a:rPr lang="en-US" sz="1900" i="1">
                <a:cs typeface="Times New Roman" pitchFamily="18" charset="0"/>
              </a:rPr>
              <a:t> </a:t>
            </a:r>
            <a:r>
              <a:rPr lang="en-US" sz="1900">
                <a:cs typeface="Times New Roman" pitchFamily="18" charset="0"/>
              </a:rPr>
              <a:t>with </a:t>
            </a:r>
            <a:r>
              <a:rPr lang="en-US" sz="1900" i="1">
                <a:cs typeface="Times New Roman" pitchFamily="18" charset="0"/>
              </a:rPr>
              <a:t>m</a:t>
            </a:r>
            <a:r>
              <a:rPr lang="en-US" sz="1900">
                <a:cs typeface="Times New Roman" pitchFamily="18" charset="0"/>
              </a:rPr>
              <a:t> cardinal numbers </a:t>
            </a:r>
            <a:r>
              <a:rPr lang="en-US" sz="1900" i="1">
                <a:cs typeface="Times New Roman" pitchFamily="18" charset="0"/>
              </a:rPr>
              <a:t>K</a:t>
            </a:r>
            <a:r>
              <a:rPr lang="en-US" sz="1900" i="1" baseline="-30000">
                <a:cs typeface="Times New Roman" pitchFamily="18" charset="0"/>
              </a:rPr>
              <a:t>1</a:t>
            </a:r>
            <a:r>
              <a:rPr lang="en-US" sz="1900">
                <a:cs typeface="Times New Roman" pitchFamily="18" charset="0"/>
              </a:rPr>
              <a:t> to </a:t>
            </a:r>
            <a:r>
              <a:rPr lang="en-US" sz="1900" i="1">
                <a:cs typeface="Times New Roman" pitchFamily="18" charset="0"/>
              </a:rPr>
              <a:t>K</a:t>
            </a:r>
            <a:r>
              <a:rPr lang="en-US" sz="1900" i="1" baseline="-30000">
                <a:cs typeface="Times New Roman" pitchFamily="18" charset="0"/>
              </a:rPr>
              <a:t>m</a:t>
            </a:r>
            <a:r>
              <a:rPr lang="en-US" sz="1900">
                <a:cs typeface="Times New Roman" pitchFamily="18" charset="0"/>
              </a:rPr>
              <a:t> </a:t>
            </a:r>
          </a:p>
          <a:p>
            <a:pPr eaLnBrk="0" hangingPunct="0">
              <a:lnSpc>
                <a:spcPct val="120000"/>
              </a:lnSpc>
              <a:spcBef>
                <a:spcPct val="0"/>
              </a:spcBef>
              <a:buClrTx/>
              <a:buFontTx/>
              <a:buNone/>
            </a:pPr>
            <a:r>
              <a:rPr lang="en-US" sz="1900">
                <a:cs typeface="Times New Roman" pitchFamily="18" charset="0"/>
              </a:rPr>
              <a:t>(cardinal number = number of classes in the domain of each parameter)</a:t>
            </a:r>
            <a:endParaRPr lang="de-DE" sz="1900">
              <a:cs typeface="Times New Roman" pitchFamily="18" charset="0"/>
            </a:endParaRPr>
          </a:p>
          <a:p>
            <a:pPr eaLnBrk="0" hangingPunct="0">
              <a:lnSpc>
                <a:spcPct val="120000"/>
              </a:lnSpc>
              <a:spcBef>
                <a:spcPct val="0"/>
              </a:spcBef>
              <a:buClrTx/>
              <a:buFontTx/>
              <a:buNone/>
            </a:pPr>
            <a:r>
              <a:rPr lang="en-US" sz="1900">
                <a:latin typeface="Tahoma"/>
                <a:cs typeface="Times New Roman" pitchFamily="18" charset="0"/>
              </a:rPr>
              <a:t> </a:t>
            </a:r>
            <a:endParaRPr lang="de-DE" sz="1900">
              <a:cs typeface="Times New Roman" pitchFamily="18" charset="0"/>
            </a:endParaRPr>
          </a:p>
          <a:p>
            <a:pPr eaLnBrk="0" hangingPunct="0">
              <a:lnSpc>
                <a:spcPct val="120000"/>
              </a:lnSpc>
              <a:spcBef>
                <a:spcPct val="0"/>
              </a:spcBef>
              <a:buClrTx/>
              <a:buFontTx/>
              <a:buNone/>
            </a:pPr>
            <a:r>
              <a:rPr lang="en-US" sz="1900">
                <a:cs typeface="Times New Roman" pitchFamily="18" charset="0"/>
              </a:rPr>
              <a:t>   </a:t>
            </a:r>
            <a:r>
              <a:rPr lang="en-US" sz="1900" b="1">
                <a:cs typeface="Times New Roman" pitchFamily="18" charset="0"/>
              </a:rPr>
              <a:t>idea:</a:t>
            </a:r>
            <a:r>
              <a:rPr lang="en-US" sz="1900">
                <a:cs typeface="Times New Roman" pitchFamily="18" charset="0"/>
              </a:rPr>
              <a:t>	 define pairs of parameters and combine them</a:t>
            </a:r>
            <a:endParaRPr lang="de-DE" sz="1900">
              <a:cs typeface="Times New Roman" pitchFamily="18" charset="0"/>
            </a:endParaRPr>
          </a:p>
          <a:p>
            <a:pPr eaLnBrk="0" hangingPunct="0">
              <a:lnSpc>
                <a:spcPct val="120000"/>
              </a:lnSpc>
              <a:spcBef>
                <a:spcPct val="0"/>
              </a:spcBef>
              <a:buClrTx/>
              <a:buFontTx/>
              <a:buNone/>
            </a:pPr>
            <a:r>
              <a:rPr lang="en-US" sz="1900">
                <a:latin typeface="Tahoma"/>
                <a:cs typeface="Times New Roman" pitchFamily="18" charset="0"/>
              </a:rPr>
              <a:t> </a:t>
            </a:r>
            <a:endParaRPr lang="de-DE" sz="1900">
              <a:cs typeface="Times New Roman" pitchFamily="18" charset="0"/>
            </a:endParaRPr>
          </a:p>
          <a:p>
            <a:pPr eaLnBrk="0" hangingPunct="0">
              <a:lnSpc>
                <a:spcPct val="120000"/>
              </a:lnSpc>
              <a:spcBef>
                <a:spcPct val="0"/>
              </a:spcBef>
              <a:buClrTx/>
              <a:buFontTx/>
              <a:buNone/>
            </a:pPr>
            <a:r>
              <a:rPr lang="en-US" sz="1900">
                <a:cs typeface="Times New Roman" pitchFamily="18" charset="0"/>
              </a:rPr>
              <a:t>   </a:t>
            </a:r>
            <a:r>
              <a:rPr lang="en-US" sz="1900" b="1">
                <a:cs typeface="Times New Roman" pitchFamily="18" charset="0"/>
              </a:rPr>
              <a:t>steps:</a:t>
            </a:r>
          </a:p>
          <a:p>
            <a:pPr lvl="1" eaLnBrk="0" hangingPunct="0">
              <a:lnSpc>
                <a:spcPct val="120000"/>
              </a:lnSpc>
              <a:spcBef>
                <a:spcPct val="0"/>
              </a:spcBef>
            </a:pPr>
            <a:r>
              <a:rPr lang="en-US" sz="1800">
                <a:cs typeface="Times New Roman" pitchFamily="18" charset="0"/>
              </a:rPr>
              <a:t>choose the most important parameters </a:t>
            </a:r>
            <a:r>
              <a:rPr lang="en-US" sz="1800" i="1">
                <a:cs typeface="Times New Roman" pitchFamily="18" charset="0"/>
              </a:rPr>
              <a:t>P</a:t>
            </a:r>
            <a:r>
              <a:rPr lang="en-US" sz="1800" i="1" baseline="-30000">
                <a:cs typeface="Times New Roman" pitchFamily="18" charset="0"/>
              </a:rPr>
              <a:t>i</a:t>
            </a:r>
            <a:r>
              <a:rPr lang="en-US" sz="1800" i="1">
                <a:cs typeface="Times New Roman" pitchFamily="18" charset="0"/>
              </a:rPr>
              <a:t>, P</a:t>
            </a:r>
            <a:r>
              <a:rPr lang="en-US" sz="1800" i="1" baseline="-30000">
                <a:cs typeface="Times New Roman" pitchFamily="18" charset="0"/>
              </a:rPr>
              <a:t>j</a:t>
            </a:r>
            <a:r>
              <a:rPr lang="en-US" sz="1800">
                <a:cs typeface="Times New Roman" pitchFamily="18" charset="0"/>
              </a:rPr>
              <a:t>; define a 2D grid </a:t>
            </a:r>
            <a:r>
              <a:rPr lang="en-US" sz="1800" i="1">
                <a:cs typeface="Times New Roman" pitchFamily="18" charset="0"/>
              </a:rPr>
              <a:t>K</a:t>
            </a:r>
            <a:r>
              <a:rPr lang="en-US" sz="1800" i="1" baseline="-30000">
                <a:cs typeface="Times New Roman" pitchFamily="18" charset="0"/>
              </a:rPr>
              <a:t>i</a:t>
            </a:r>
            <a:r>
              <a:rPr lang="en-US" sz="1800">
                <a:cs typeface="Times New Roman" pitchFamily="18" charset="0"/>
              </a:rPr>
              <a:t> x </a:t>
            </a:r>
            <a:r>
              <a:rPr lang="en-US" sz="1800" i="1">
                <a:cs typeface="Times New Roman" pitchFamily="18" charset="0"/>
              </a:rPr>
              <a:t>K</a:t>
            </a:r>
            <a:r>
              <a:rPr lang="en-US" sz="1800" i="1" baseline="-30000">
                <a:cs typeface="Times New Roman" pitchFamily="18" charset="0"/>
              </a:rPr>
              <a:t>j</a:t>
            </a:r>
            <a:r>
              <a:rPr lang="en-US" sz="1800">
                <a:cs typeface="Times New Roman" pitchFamily="18" charset="0"/>
              </a:rPr>
              <a:t>;</a:t>
            </a:r>
          </a:p>
          <a:p>
            <a:pPr lvl="1" eaLnBrk="0" hangingPunct="0">
              <a:lnSpc>
                <a:spcPct val="120000"/>
              </a:lnSpc>
              <a:spcBef>
                <a:spcPct val="0"/>
              </a:spcBef>
            </a:pPr>
            <a:r>
              <a:rPr lang="en-US" sz="1800">
                <a:cs typeface="Times New Roman" pitchFamily="18" charset="0"/>
              </a:rPr>
              <a:t>recursive subdivision of each grid cell using the next pairs of parameters; </a:t>
            </a:r>
          </a:p>
          <a:p>
            <a:pPr lvl="1" eaLnBrk="0" hangingPunct="0">
              <a:lnSpc>
                <a:spcPct val="120000"/>
              </a:lnSpc>
              <a:spcBef>
                <a:spcPct val="0"/>
              </a:spcBef>
            </a:pPr>
            <a:r>
              <a:rPr lang="en-US" sz="1800">
                <a:cs typeface="Times New Roman" pitchFamily="18" charset="0"/>
              </a:rPr>
              <a:t>color coding of the final grid cells using:</a:t>
            </a:r>
          </a:p>
          <a:p>
            <a:pPr lvl="1" eaLnBrk="0" hangingPunct="0">
              <a:lnSpc>
                <a:spcPct val="120000"/>
              </a:lnSpc>
              <a:spcBef>
                <a:spcPct val="0"/>
              </a:spcBef>
            </a:pPr>
            <a:r>
              <a:rPr lang="en-US" sz="1800">
                <a:cs typeface="Times New Roman" pitchFamily="18" charset="0"/>
              </a:rPr>
              <a:t>the value of a </a:t>
            </a:r>
            <a:r>
              <a:rPr lang="en-US" sz="1800" i="1">
                <a:cs typeface="Times New Roman" pitchFamily="18" charset="0"/>
              </a:rPr>
              <a:t>dependent</a:t>
            </a:r>
            <a:r>
              <a:rPr lang="en-US" sz="1800">
                <a:cs typeface="Times New Roman" pitchFamily="18" charset="0"/>
              </a:rPr>
              <a:t> parameter</a:t>
            </a:r>
          </a:p>
          <a:p>
            <a:pPr lvl="1" eaLnBrk="0" hangingPunct="0">
              <a:lnSpc>
                <a:spcPct val="120000"/>
              </a:lnSpc>
              <a:spcBef>
                <a:spcPct val="0"/>
              </a:spcBef>
              <a:buFont typeface="Wingdings" pitchFamily="2" charset="2"/>
              <a:buNone/>
            </a:pPr>
            <a:r>
              <a:rPr lang="en-US" sz="1800">
                <a:cs typeface="Times New Roman" pitchFamily="18" charset="0"/>
              </a:rPr>
              <a:t>				or</a:t>
            </a:r>
          </a:p>
          <a:p>
            <a:pPr lvl="1" eaLnBrk="0" hangingPunct="0">
              <a:lnSpc>
                <a:spcPct val="120000"/>
              </a:lnSpc>
              <a:spcBef>
                <a:spcPct val="0"/>
              </a:spcBef>
            </a:pPr>
            <a:r>
              <a:rPr lang="en-US" sz="1800">
                <a:cs typeface="Times New Roman" pitchFamily="18" charset="0"/>
              </a:rPr>
              <a:t>the </a:t>
            </a:r>
            <a:r>
              <a:rPr lang="en-US" sz="1800" i="1">
                <a:cs typeface="Times New Roman" pitchFamily="18" charset="0"/>
              </a:rPr>
              <a:t>frequency</a:t>
            </a:r>
            <a:r>
              <a:rPr lang="en-US" sz="1800">
                <a:cs typeface="Times New Roman" pitchFamily="18" charset="0"/>
              </a:rPr>
              <a:t> of data in each grid cell</a:t>
            </a:r>
            <a:endParaRPr lang="de-DE" sz="1700">
              <a:cs typeface="Times New Roman" pitchFamily="18" charset="0"/>
            </a:endParaRPr>
          </a:p>
        </p:txBody>
      </p:sp>
    </p:spTree>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FIRSTVISUALISIERUNG@WLJQXJMFUVWYY577" val="3212"/>
  <p:tag name="DEFAULTDISPLAYSOURCE" val="\documentclass{article}&#10;\pagestyle{empty}&#10;\usepackage{amsmath}&#10;\begin{document}&#10;&#10;\newcommand{\RRR}{{\mathrm I\! \mbox{R} }}&#10;\newcommand{\EEE}{{\mathrm I\! \mbox{E} }}&#10;\newcommand{\xx}{{\mathbf x}}&#10;\newcommand{\yy}{{\mathbf y}}&#10;\newcommand{\zz}{{\mathbf z}}&#10;\newcommand{\dd}{{\mathbf d}}&#10;\newcommand{\hh}{{\mathbf h}}&#10;\newcommand{\ttt}{{\mathbf t}}&#10;\newcommand{\jj}{{\mathbf j}}&#10;\newcommand{\pp}{{\mathbf p}}&#10;\newcommand{\qq}{{\mathbf q}}&#10;\newcommand{\aaa}{{\mathbf a}}&#10;\newcommand{\ggg}{{\mathbf g}}&#10;\newcommand{\ssss}{{\mathbf s}}&#10;\newcommand{\bb}{{\mathbf b}}&#10;\newcommand{\ee}{{\mathbf e}}&#10;\newcommand{\cc}{{\mathbf c}}&#10;\newcommand{\nn}{{\mathbf n}}&#10;\newcommand{\mm}{{\mathbf m}}&#10;\newcommand{\kk}{{\mathbf k}}&#10;%\newcommand{\lll}{{\mathbf l}}&#10;\newcommand{\lll}{{\mathbf \ell}}&#10;\newcommand{\rr}{{\mathbf r}}&#10;\newcommand{\uu}{{\mathbf u}}&#10;\newcommand{\vv}{{\mathbf v}}&#10;\newcommand{\ff}{{\mathbf f}}&#10;\newcommand{\fff}{{\mathbf f}}&#10;\newcommand{\JJ}{{\mathbf J}}&#10;\newcommand{\DD}{{\mathbf D}}&#10;\newcommand{\BB}{{\mathbf B}}&#10;\newcommand{\CC}{{\mathbf C}}&#10;\newcommand{\PP}{{\mathbf P}}&#10;\newcommand{\MM}{{\mathbf M}}&#10;\newcommand{\QQ}{{\mathbf Q}}&#10;\newcommand{\FF}{{\mathbf F}}&#10;\newcommand{\TT}{{\mathbf T}}&#10;\newcommand{\RR}{{\mathbf R}}&#10;\newcommand{\SSS}{{\mathbf S}}&#10;\newcommand{\Sa}{{\mathbf {Sa}}}&#10;%\newcommand{\Topo}{{\mathbf {Topo}}}&#10;%\newcommand{\Sep}{{\mathbf {Sep}}}&#10;%\newcommand{\Str}{{\mathbf {Str}}}&#10;%\newcommand{\Reg}{{\mathbf {Reg}}}&#10;\newcommand{\ZZ}{Z}&#10;\newcommand{\cs}{{\dot c}}&#10;\newcommand{\sss}{{\dot s}}&#10;\newcommand{\ps}{{\dot p}}&#10;\newcommand{\pg}{{\dot g}}&#10;\newcommand{\ww}{{\mathbf w}}&#10;\newcommand{\xxs}{\dot{\mathbf x}}&#10;\newcommand{\vvs}{\dot{\mathbf v}}&#10;\newcommand{\us}{{\dot u}}&#10;\newcommand{\vs}{{\dot v}}&#10;\newcommand{\ws}{{\dot w}}&#10;\newcommand{\fn}{{\mathbf 0}}&#10;\newcommand{\ii}{{\mathbf i}}&#10;\newcommand{\Dt}{{\widetilde D}}&#10;\newcommand{\fft}{{\widetilde \ff}}&#10;\newcommand{\kkt}{{\widetilde \kk}}&#10;\newcommand{\ggt}{{\widetilde \ggg}}&#10;\newcommand{\hht}{{\widetilde \hh}}&#10;\newcommand{\vvt}{{\widetilde \vv}}&#10;\newcommand{\wwt}{{\widetilde \ww}}&#10;\newcommand{\smallfrac}[2]{\frac{#1}{#2}}&#10;\newcommand{\dtotal}{\frac{\text{d}}{\text{dt}}}&#10;\newcommand{\scalp}[2]{\langle #1,#2\rangle}&#10;\newcommand{\magn}[1]{|#1|}&#10;\newcommand{\norm}[1]{\|#1\|}&#10;\newcommand{\sign}{\mathrm{sign}\,}&#10;\newcommand{\mz}{\mathbf{M_Z}}&#10;\newcommand{\ees}{{\mathbf e}^s}&#10;\newcommand{\eet}{\ff}&#10;\newcommand{\eescomp}{{\mathrm e}^s}&#10;\newcommand{\eetcomp}{{\mathrm f}}&#10;&#10;&#10;\begin{equation}&#10;\nonumber&#10;&#10;\end{equation}&#10;&#10;&#10;&#10;\end{document}"/>
  <p:tag name="EMBEDFONTS" val="1"/>
</p:tagLst>
</file>

<file path=ppt/theme/theme1.xml><?xml version="1.0" encoding="utf-8"?>
<a:theme xmlns:a="http://schemas.openxmlformats.org/drawingml/2006/main" name="LectureTemplate">
  <a:themeElements>
    <a:clrScheme name="Tutorial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Tutorial">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2700" cap="flat" cmpd="sng" algn="ctr">
          <a:noFill/>
          <a:prstDash val="solid"/>
          <a:round/>
          <a:headEnd type="none" w="med" len="med"/>
          <a:tailEnd type="none" w="med" len="med"/>
        </a:ln>
        <a:effectLst>
          <a:outerShdw blurRad="63500" sx="102000" sy="102000" algn="ctr" rotWithShape="0">
            <a:prstClr val="black">
              <a:alpha val="40000"/>
            </a:prstClr>
          </a:outerShdw>
        </a:effectLst>
      </a:spPr>
      <a:bodyPr vert="horz" wrap="none" lIns="91440" tIns="45720" rIns="91440" bIns="45720" numCol="1" rtlCol="0"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sz="1800" b="0" i="0" u="none" strike="noStrike" cap="none" normalizeH="0" baseline="0" smtClean="0">
            <a:ln>
              <a:noFill/>
            </a:ln>
            <a:solidFill>
              <a:schemeClr val="tx1"/>
            </a:solidFill>
            <a:effectLst/>
            <a:latin typeface="Arial" pitchFamily="34" charset="0"/>
            <a:cs typeface="Arial" pitchFamily="34" charset="0"/>
          </a:defRPr>
        </a:defPPr>
      </a:lstStyle>
    </a:spDef>
    <a:lnDef>
      <a:spPr bwMode="auto">
        <a:xfrm>
          <a:off x="0" y="0"/>
          <a:ext cx="1" cy="1"/>
        </a:xfrm>
        <a:custGeom>
          <a:avLst/>
          <a:gdLst/>
          <a:ahLst/>
          <a:cxnLst/>
          <a:rect l="0" t="0" r="0" b="0"/>
          <a:pathLst/>
        </a:custGeom>
        <a:noFill/>
        <a:ln w="38100"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pitchFamily="34" charset="0"/>
            <a:cs typeface="Arial" pitchFamily="34" charset="0"/>
          </a:defRPr>
        </a:defPPr>
      </a:lstStyle>
    </a:lnDef>
  </a:objectDefaults>
  <a:extraClrSchemeLst>
    <a:extraClrScheme>
      <a:clrScheme name="Tutorial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Tutorial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Tutorial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Tutorial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Tutorial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Tutorial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Tutorial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LectureTemplate</Template>
  <TotalTime>93</TotalTime>
  <Words>4162</Words>
  <Application>Microsoft Office PowerPoint</Application>
  <PresentationFormat>On-screen Show (4:3)</PresentationFormat>
  <Paragraphs>829</Paragraphs>
  <Slides>123</Slides>
  <Notes>10</Notes>
  <HiddenSlides>20</HiddenSlides>
  <MMClips>1</MMClips>
  <ScaleCrop>false</ScaleCrop>
  <HeadingPairs>
    <vt:vector size="6" baseType="variant">
      <vt:variant>
        <vt:lpstr>Theme</vt:lpstr>
      </vt:variant>
      <vt:variant>
        <vt:i4>1</vt:i4>
      </vt:variant>
      <vt:variant>
        <vt:lpstr>Embedded OLE Servers</vt:lpstr>
      </vt:variant>
      <vt:variant>
        <vt:i4>2</vt:i4>
      </vt:variant>
      <vt:variant>
        <vt:lpstr>Slide Titles</vt:lpstr>
      </vt:variant>
      <vt:variant>
        <vt:i4>123</vt:i4>
      </vt:variant>
    </vt:vector>
  </HeadingPairs>
  <TitlesOfParts>
    <vt:vector size="126" baseType="lpstr">
      <vt:lpstr>LectureTemplate</vt:lpstr>
      <vt:lpstr>Microsoft Word Picture</vt:lpstr>
      <vt:lpstr>Picture</vt:lpstr>
      <vt:lpstr>Visualization</vt:lpstr>
      <vt:lpstr>PowerPoint Presentation</vt:lpstr>
      <vt:lpstr>The Visualization Pipeline</vt:lpstr>
      <vt:lpstr>The Visualization Pipeline</vt:lpstr>
      <vt:lpstr>The Visualization Pipeline</vt:lpstr>
      <vt:lpstr>The Visualization Pipeline</vt:lpstr>
      <vt:lpstr>The Visualization Pipeline</vt:lpstr>
      <vt:lpstr>The Visualization Pipeline</vt:lpstr>
      <vt:lpstr>The Visualization Pipeline</vt:lpstr>
      <vt:lpstr>The Visualization Pipeline</vt:lpstr>
      <vt:lpstr>The Visualization Pipeline</vt:lpstr>
      <vt:lpstr>The Visualization Pipeline</vt:lpstr>
      <vt:lpstr>Visualization Scenarios</vt:lpstr>
      <vt:lpstr>Visualization Scenarios</vt:lpstr>
      <vt:lpstr>Visualization Scenarios</vt:lpstr>
      <vt:lpstr>Visualization Scenarios</vt:lpstr>
      <vt:lpstr>Visualization Scenarios</vt:lpstr>
      <vt:lpstr>Visualization Scenarios</vt:lpstr>
      <vt:lpstr>Visualization Scenarios</vt:lpstr>
      <vt:lpstr>Visualization Scenarios</vt:lpstr>
      <vt:lpstr>Visualization Scenarios</vt:lpstr>
      <vt:lpstr>Visualization Scenarios</vt:lpstr>
      <vt:lpstr>Visualization Scenarios</vt:lpstr>
      <vt:lpstr>The Visualization Pipeline</vt:lpstr>
      <vt:lpstr>Human Factors in Visualization</vt:lpstr>
      <vt:lpstr>PowerPoint Presentation</vt:lpstr>
      <vt:lpstr>PowerPoint Presentation</vt:lpstr>
      <vt:lpstr>Color Blindness</vt:lpstr>
      <vt:lpstr>Color Perception</vt:lpstr>
      <vt:lpstr>Color Perception</vt:lpstr>
      <vt:lpstr>Human Factors in Visualization</vt:lpstr>
      <vt:lpstr>Human Factors in Visualization</vt:lpstr>
      <vt:lpstr>Human Factors in Visualization</vt:lpstr>
      <vt:lpstr>Human Factors in Visualization</vt:lpstr>
      <vt:lpstr>Human Factors in Visualization</vt:lpstr>
      <vt:lpstr>Human Factors in Visualization</vt:lpstr>
      <vt:lpstr>Data Description</vt:lpstr>
      <vt:lpstr>Data Description</vt:lpstr>
      <vt:lpstr>Data Description</vt:lpstr>
      <vt:lpstr>Data Description</vt:lpstr>
      <vt:lpstr>Data Description</vt:lpstr>
      <vt:lpstr>Classification Scheme for Visualization Methods</vt:lpstr>
      <vt:lpstr>Classification Scheme for Visualization Methods</vt:lpstr>
      <vt:lpstr>Classification Scheme for Visualization Methods</vt:lpstr>
      <vt:lpstr>Classification Scheme for Visualization Methods</vt:lpstr>
      <vt:lpstr>Classification Scheme for Visualization Methods</vt:lpstr>
      <vt:lpstr>Classification Scheme for Visualization Methods</vt:lpstr>
      <vt:lpstr>Classification Scheme for Visualization Methods</vt:lpstr>
      <vt:lpstr>Classification Scheme for Visualization Methods</vt:lpstr>
      <vt:lpstr>PowerPoint Presentation</vt:lpstr>
      <vt:lpstr>Visualization of Multiparameter Data</vt:lpstr>
      <vt:lpstr>Visualization of Multiparameter Data</vt:lpstr>
      <vt:lpstr>Visualization of Multiparameter Data</vt:lpstr>
      <vt:lpstr>Visualization of Multiparameter Data</vt:lpstr>
      <vt:lpstr>Visualization of Multiparameter Data</vt:lpstr>
      <vt:lpstr>Visualization of Multiparameter Data</vt:lpstr>
      <vt:lpstr>Visualization of Multiparameter Data</vt:lpstr>
      <vt:lpstr>Visualization of Multiparameter Data</vt:lpstr>
      <vt:lpstr>Visualization of Multiparameter Data</vt:lpstr>
      <vt:lpstr>Visualization of Multiparameter Data</vt:lpstr>
      <vt:lpstr>Visualization of Multiparameter Data</vt:lpstr>
      <vt:lpstr>Visualization of Multiparameter Data</vt:lpstr>
      <vt:lpstr>Visualization of Multiparameter Data</vt:lpstr>
      <vt:lpstr>Visualization of Multiparameter Data</vt:lpstr>
      <vt:lpstr>Visualization of Multiparameter Data</vt:lpstr>
      <vt:lpstr>Visualization of Multiparameter Data</vt:lpstr>
      <vt:lpstr>Visualization of Multiparameter Data</vt:lpstr>
      <vt:lpstr>Visualization of Multiparameter Data</vt:lpstr>
      <vt:lpstr>Visualization of Multiparameter Data</vt:lpstr>
      <vt:lpstr>Visualization of Multiparameter Data</vt:lpstr>
      <vt:lpstr>Visualization of Multiparameter Data</vt:lpstr>
      <vt:lpstr>Visualization of Multiparameter Data</vt:lpstr>
      <vt:lpstr>Visualization of Multiparameter Data</vt:lpstr>
      <vt:lpstr>Visualization of Multiparameter Data</vt:lpstr>
      <vt:lpstr>Visualization of Multiparameter Data</vt:lpstr>
      <vt:lpstr>Visualization of Multiparameter Data</vt:lpstr>
      <vt:lpstr>Visualization of Multiparameter Data</vt:lpstr>
      <vt:lpstr>Visualization of Multiparameter Data</vt:lpstr>
      <vt:lpstr>Visualization of Multiparameter Data</vt:lpstr>
      <vt:lpstr>Visualization of Multiparameter Data</vt:lpstr>
      <vt:lpstr>Visualization of Multiparameter Data</vt:lpstr>
      <vt:lpstr>Visualization of Multiparameter Data</vt:lpstr>
      <vt:lpstr>Visualization of Multiparameter Data</vt:lpstr>
      <vt:lpstr>Visualization of Multiparameter Data</vt:lpstr>
      <vt:lpstr>Visualization of Multiparameter Data</vt:lpstr>
      <vt:lpstr>Visualization of Multiparameter Data</vt:lpstr>
      <vt:lpstr>Visualization of Multiparameter Data</vt:lpstr>
      <vt:lpstr>Visualization of Multiparameter Data</vt:lpstr>
      <vt:lpstr>Visualization of Multiparameter Data</vt:lpstr>
      <vt:lpstr>Visualization of Multiparameter Data</vt:lpstr>
      <vt:lpstr>Visualization of Multiparameter Data</vt:lpstr>
      <vt:lpstr>Visualization of Multiparameter Data</vt:lpstr>
      <vt:lpstr>Visualization of Multiparameter Data</vt:lpstr>
      <vt:lpstr>Visualization of Multiparameter Data</vt:lpstr>
      <vt:lpstr>Visualization of Multiparameter Data</vt:lpstr>
      <vt:lpstr>Visualization of Multiparameter Data</vt:lpstr>
      <vt:lpstr>Visualization of Multiparameter Data</vt:lpstr>
      <vt:lpstr>Visualization of Multiparameter Data</vt:lpstr>
      <vt:lpstr>Visualization of Multiparameter Data</vt:lpstr>
      <vt:lpstr>Visualization of Multiparameter Data</vt:lpstr>
      <vt:lpstr>Visualization of Multiparameter Data</vt:lpstr>
      <vt:lpstr>Visualization of Multiparameter Data</vt:lpstr>
      <vt:lpstr>Visualization of Multiparameter Data</vt:lpstr>
      <vt:lpstr>Visualization of Multiparameter Data</vt:lpstr>
      <vt:lpstr>Visualization of Multiparameter Data</vt:lpstr>
      <vt:lpstr>Visualization of Multiparameter Data</vt:lpstr>
      <vt:lpstr>Visualization of Multiparameter Data</vt:lpstr>
      <vt:lpstr>Visualization of Multiparameter Data</vt:lpstr>
      <vt:lpstr>Visualization of Multiparameter Data: Observation Space</vt:lpstr>
      <vt:lpstr>Visualization of Multiparameter Data: Observation Space</vt:lpstr>
      <vt:lpstr>Visualization of Multiparameter Data: Observation Space</vt:lpstr>
      <vt:lpstr>Visualization of Multiparameter Data: Observation Space</vt:lpstr>
      <vt:lpstr>Visualization of Multiparameter Data: Observation Space</vt:lpstr>
      <vt:lpstr>Visualization of Multiparameter Data: Observation Space</vt:lpstr>
      <vt:lpstr>Visualization of Multiparameter Data: Observation Space</vt:lpstr>
      <vt:lpstr>Visualization of Multiparameter Data: Observation Space</vt:lpstr>
      <vt:lpstr>Visualization of Multiparameter Data: Observation Space</vt:lpstr>
      <vt:lpstr>Visualization of Multiparameter Data: Observation Space</vt:lpstr>
      <vt:lpstr>Visualization of Multiparameter Data: Observation Space</vt:lpstr>
      <vt:lpstr>Visualization of Multiparameter Data: Observation Space</vt:lpstr>
      <vt:lpstr>Visualization of Multiparameter Data: Observation Space</vt:lpstr>
      <vt:lpstr>Visualization of Multiparameter Data: Observation Space</vt:lpstr>
      <vt:lpstr>Visualization of Multiparameter Data: Observation Space</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Visualisierung und Datenanalyse</dc:creator>
  <cp:lastModifiedBy>Tino Weinkauf</cp:lastModifiedBy>
  <cp:revision>557</cp:revision>
  <cp:lastPrinted>1601-01-01T00:00:00Z</cp:lastPrinted>
  <dcterms:created xsi:type="dcterms:W3CDTF">2008-10-15T13:27:40Z</dcterms:created>
  <dcterms:modified xsi:type="dcterms:W3CDTF">2017-09-04T07:59:01Z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1</vt:i4>
  </property>
</Properties>
</file>